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7" r:id="rId2"/>
    <p:sldId id="2493" r:id="rId3"/>
    <p:sldId id="287" r:id="rId4"/>
    <p:sldId id="2512" r:id="rId5"/>
    <p:sldId id="861" r:id="rId6"/>
    <p:sldId id="860" r:id="rId7"/>
    <p:sldId id="877" r:id="rId8"/>
    <p:sldId id="850" r:id="rId9"/>
    <p:sldId id="2513" r:id="rId10"/>
    <p:sldId id="2514" r:id="rId11"/>
    <p:sldId id="2504" r:id="rId12"/>
    <p:sldId id="863" r:id="rId13"/>
    <p:sldId id="2506" r:id="rId14"/>
    <p:sldId id="2515" r:id="rId15"/>
    <p:sldId id="2516" r:id="rId16"/>
    <p:sldId id="2517" r:id="rId17"/>
    <p:sldId id="2518" r:id="rId18"/>
    <p:sldId id="2501" r:id="rId19"/>
    <p:sldId id="880" r:id="rId20"/>
    <p:sldId id="2495" r:id="rId21"/>
    <p:sldId id="2503" r:id="rId22"/>
    <p:sldId id="2505" r:id="rId23"/>
    <p:sldId id="2492" r:id="rId24"/>
    <p:sldId id="2507" r:id="rId25"/>
    <p:sldId id="2498" r:id="rId26"/>
    <p:sldId id="2508" r:id="rId27"/>
    <p:sldId id="2500" r:id="rId28"/>
    <p:sldId id="2520"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4660"/>
  </p:normalViewPr>
  <p:slideViewPr>
    <p:cSldViewPr snapToGrid="0">
      <p:cViewPr varScale="1">
        <p:scale>
          <a:sx n="123" d="100"/>
          <a:sy n="123" d="100"/>
        </p:scale>
        <p:origin x="20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3C620-A1FA-47F4-9318-E63367789487}"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65898284-C5CB-4C79-B5D8-33B62C9859D6}">
      <dgm:prSet/>
      <dgm:spPr/>
      <dgm:t>
        <a:bodyPr/>
        <a:lstStyle/>
        <a:p>
          <a:r>
            <a:rPr lang="en-US"/>
            <a:t>Required (Backbone) Infrastructure</a:t>
          </a:r>
        </a:p>
      </dgm:t>
    </dgm:pt>
    <dgm:pt modelId="{DB0EEB7C-5F0E-4B52-B080-1BA48E845B12}" type="parTrans" cxnId="{6E26AEE2-9D45-49F2-8F6A-3A84E077723B}">
      <dgm:prSet/>
      <dgm:spPr/>
      <dgm:t>
        <a:bodyPr/>
        <a:lstStyle/>
        <a:p>
          <a:endParaRPr lang="en-US"/>
        </a:p>
      </dgm:t>
    </dgm:pt>
    <dgm:pt modelId="{126E027F-2D32-4532-B47F-1385984E7E4E}" type="sibTrans" cxnId="{6E26AEE2-9D45-49F2-8F6A-3A84E077723B}">
      <dgm:prSet/>
      <dgm:spPr/>
      <dgm:t>
        <a:bodyPr/>
        <a:lstStyle/>
        <a:p>
          <a:endParaRPr lang="en-US"/>
        </a:p>
      </dgm:t>
    </dgm:pt>
    <dgm:pt modelId="{F0B2C03A-6342-4294-9114-EEF99AD34998}">
      <dgm:prSet/>
      <dgm:spPr/>
      <dgm:t>
        <a:bodyPr/>
        <a:lstStyle/>
        <a:p>
          <a:r>
            <a:rPr lang="en-US" dirty="0"/>
            <a:t>Roadways and Drainage</a:t>
          </a:r>
        </a:p>
      </dgm:t>
    </dgm:pt>
    <dgm:pt modelId="{D92B6110-1463-4CFC-9BB6-C5D5AE324B18}" type="parTrans" cxnId="{8799DBC7-F67B-4E1E-9585-CEA37815967A}">
      <dgm:prSet/>
      <dgm:spPr/>
      <dgm:t>
        <a:bodyPr/>
        <a:lstStyle/>
        <a:p>
          <a:endParaRPr lang="en-US"/>
        </a:p>
      </dgm:t>
    </dgm:pt>
    <dgm:pt modelId="{FDA108D6-EAF5-476D-ABF6-DD47CCC5EDC3}" type="sibTrans" cxnId="{8799DBC7-F67B-4E1E-9585-CEA37815967A}">
      <dgm:prSet/>
      <dgm:spPr/>
      <dgm:t>
        <a:bodyPr/>
        <a:lstStyle/>
        <a:p>
          <a:endParaRPr lang="en-US"/>
        </a:p>
      </dgm:t>
    </dgm:pt>
    <dgm:pt modelId="{192B4E54-1FC9-4408-8CD1-9A112B8BC33B}">
      <dgm:prSet/>
      <dgm:spPr/>
      <dgm:t>
        <a:bodyPr/>
        <a:lstStyle/>
        <a:p>
          <a:pPr>
            <a:buFontTx/>
            <a:buChar char="‒"/>
          </a:pPr>
          <a:r>
            <a:rPr lang="en-US" dirty="0"/>
            <a:t>Required to provide right-of-way and grade to construct water and sewer facilities</a:t>
          </a:r>
        </a:p>
      </dgm:t>
    </dgm:pt>
    <dgm:pt modelId="{1425F1BA-BAC1-4629-99E9-A5B34C52DFF9}" type="parTrans" cxnId="{80076B21-E5DF-425F-BF84-BF5B229957F5}">
      <dgm:prSet/>
      <dgm:spPr/>
      <dgm:t>
        <a:bodyPr/>
        <a:lstStyle/>
        <a:p>
          <a:endParaRPr lang="en-US"/>
        </a:p>
      </dgm:t>
    </dgm:pt>
    <dgm:pt modelId="{67337816-F250-4342-B3CC-B2A05350A59D}" type="sibTrans" cxnId="{80076B21-E5DF-425F-BF84-BF5B229957F5}">
      <dgm:prSet/>
      <dgm:spPr/>
      <dgm:t>
        <a:bodyPr/>
        <a:lstStyle/>
        <a:p>
          <a:endParaRPr lang="en-US"/>
        </a:p>
      </dgm:t>
    </dgm:pt>
    <dgm:pt modelId="{02869DE3-CBB6-4983-8278-49FA557E5019}">
      <dgm:prSet/>
      <dgm:spPr/>
      <dgm:t>
        <a:bodyPr/>
        <a:lstStyle/>
        <a:p>
          <a:r>
            <a:rPr lang="en-US" dirty="0"/>
            <a:t>Water and Sewer</a:t>
          </a:r>
        </a:p>
      </dgm:t>
    </dgm:pt>
    <dgm:pt modelId="{07E57E59-44A7-4698-BBFB-CD1AF1038A25}" type="parTrans" cxnId="{BAA10AF9-F0ED-4D71-8AF8-2EF00DEAD0DB}">
      <dgm:prSet/>
      <dgm:spPr/>
      <dgm:t>
        <a:bodyPr/>
        <a:lstStyle/>
        <a:p>
          <a:endParaRPr lang="en-US"/>
        </a:p>
      </dgm:t>
    </dgm:pt>
    <dgm:pt modelId="{776B6E6E-F971-4EB1-BB4F-ECC5E265AD12}" type="sibTrans" cxnId="{BAA10AF9-F0ED-4D71-8AF8-2EF00DEAD0DB}">
      <dgm:prSet/>
      <dgm:spPr/>
      <dgm:t>
        <a:bodyPr/>
        <a:lstStyle/>
        <a:p>
          <a:endParaRPr lang="en-US"/>
        </a:p>
      </dgm:t>
    </dgm:pt>
    <dgm:pt modelId="{142BF69B-D79E-4AA9-9C93-E5A1BAF844D9}">
      <dgm:prSet/>
      <dgm:spPr/>
      <dgm:t>
        <a:bodyPr/>
        <a:lstStyle/>
        <a:p>
          <a:pPr>
            <a:buFontTx/>
            <a:buChar char="‒"/>
          </a:pPr>
          <a:r>
            <a:rPr lang="en-US" dirty="0"/>
            <a:t>Demands/flows not accounted for in EMWD’s Master Plans</a:t>
          </a:r>
        </a:p>
      </dgm:t>
    </dgm:pt>
    <dgm:pt modelId="{E0AB1F78-E873-47EB-9C64-067858806F16}" type="parTrans" cxnId="{2BB9A5C0-82C5-4634-A1E1-84E19F0095EC}">
      <dgm:prSet/>
      <dgm:spPr/>
      <dgm:t>
        <a:bodyPr/>
        <a:lstStyle/>
        <a:p>
          <a:endParaRPr lang="en-US"/>
        </a:p>
      </dgm:t>
    </dgm:pt>
    <dgm:pt modelId="{52E83323-D9E9-4631-931A-3E2FCE2B0577}" type="sibTrans" cxnId="{2BB9A5C0-82C5-4634-A1E1-84E19F0095EC}">
      <dgm:prSet/>
      <dgm:spPr/>
      <dgm:t>
        <a:bodyPr/>
        <a:lstStyle/>
        <a:p>
          <a:endParaRPr lang="en-US"/>
        </a:p>
      </dgm:t>
    </dgm:pt>
    <dgm:pt modelId="{4556BF4C-D644-4601-84EA-8DFC5C07C92E}">
      <dgm:prSet/>
      <dgm:spPr/>
      <dgm:t>
        <a:bodyPr/>
        <a:lstStyle/>
        <a:p>
          <a:pPr>
            <a:buFontTx/>
            <a:buChar char="‒"/>
          </a:pPr>
          <a:r>
            <a:rPr lang="en-US" dirty="0"/>
            <a:t>Water and sewer facilities not programmed in EMWD’s Capital Improvement Program (CIP)</a:t>
          </a:r>
        </a:p>
      </dgm:t>
    </dgm:pt>
    <dgm:pt modelId="{C9FDF387-94E6-4750-8811-EE2F1C7D8ECB}" type="parTrans" cxnId="{77B6FEDE-59C3-41AD-A5CF-10273E5DD1C2}">
      <dgm:prSet/>
      <dgm:spPr/>
      <dgm:t>
        <a:bodyPr/>
        <a:lstStyle/>
        <a:p>
          <a:endParaRPr lang="en-US"/>
        </a:p>
      </dgm:t>
    </dgm:pt>
    <dgm:pt modelId="{78344445-2865-4994-95C6-2C688F75EE94}" type="sibTrans" cxnId="{77B6FEDE-59C3-41AD-A5CF-10273E5DD1C2}">
      <dgm:prSet/>
      <dgm:spPr/>
      <dgm:t>
        <a:bodyPr/>
        <a:lstStyle/>
        <a:p>
          <a:endParaRPr lang="en-US"/>
        </a:p>
      </dgm:t>
    </dgm:pt>
    <dgm:pt modelId="{73B5FF5A-DBC1-49F2-A075-D1D2D04EBE5D}">
      <dgm:prSet/>
      <dgm:spPr/>
      <dgm:t>
        <a:bodyPr/>
        <a:lstStyle/>
        <a:p>
          <a:r>
            <a:rPr lang="en-US" dirty="0"/>
            <a:t>Onsite/Interim vs. Offsite/Ultimate Facility Considerations</a:t>
          </a:r>
        </a:p>
      </dgm:t>
    </dgm:pt>
    <dgm:pt modelId="{6F5F89B5-2E86-47DE-9D43-CFDD276F289E}" type="parTrans" cxnId="{CE00C632-0F6C-4024-862F-0F14BDE45A07}">
      <dgm:prSet/>
      <dgm:spPr/>
      <dgm:t>
        <a:bodyPr/>
        <a:lstStyle/>
        <a:p>
          <a:endParaRPr lang="en-US"/>
        </a:p>
      </dgm:t>
    </dgm:pt>
    <dgm:pt modelId="{413E21A2-B19F-4723-B7F7-D2A28DDF1DDD}" type="sibTrans" cxnId="{CE00C632-0F6C-4024-862F-0F14BDE45A07}">
      <dgm:prSet/>
      <dgm:spPr/>
      <dgm:t>
        <a:bodyPr/>
        <a:lstStyle/>
        <a:p>
          <a:endParaRPr lang="en-US"/>
        </a:p>
      </dgm:t>
    </dgm:pt>
    <dgm:pt modelId="{35E28ED5-9AFF-49F8-AD64-0AE48AF4EBFF}">
      <dgm:prSet/>
      <dgm:spPr/>
      <dgm:t>
        <a:bodyPr/>
        <a:lstStyle/>
        <a:p>
          <a:pPr>
            <a:buFontTx/>
            <a:buChar char="‒"/>
          </a:pPr>
          <a:r>
            <a:rPr lang="en-US" dirty="0"/>
            <a:t>Cost impacts to area landowners/developers</a:t>
          </a:r>
        </a:p>
      </dgm:t>
    </dgm:pt>
    <dgm:pt modelId="{B698DCDB-92EA-4634-8FC3-C078A4C91E4B}" type="parTrans" cxnId="{BBEE875C-1987-4378-A476-4F4B09C4EAAE}">
      <dgm:prSet/>
      <dgm:spPr/>
      <dgm:t>
        <a:bodyPr/>
        <a:lstStyle/>
        <a:p>
          <a:endParaRPr lang="en-US"/>
        </a:p>
      </dgm:t>
    </dgm:pt>
    <dgm:pt modelId="{52114CB1-6D71-4F2C-914C-1573ED3B16AC}" type="sibTrans" cxnId="{BBEE875C-1987-4378-A476-4F4B09C4EAAE}">
      <dgm:prSet/>
      <dgm:spPr/>
      <dgm:t>
        <a:bodyPr/>
        <a:lstStyle/>
        <a:p>
          <a:endParaRPr lang="en-US"/>
        </a:p>
      </dgm:t>
    </dgm:pt>
    <dgm:pt modelId="{2451F40F-8F71-4897-8E72-BC387A24C724}">
      <dgm:prSet/>
      <dgm:spPr/>
      <dgm:t>
        <a:bodyPr/>
        <a:lstStyle/>
        <a:p>
          <a:r>
            <a:rPr lang="en-US"/>
            <a:t>Property annexation to EMWD</a:t>
          </a:r>
        </a:p>
      </dgm:t>
    </dgm:pt>
    <dgm:pt modelId="{31CE91F2-C596-496E-BD25-2DEE17FEBC9A}" type="parTrans" cxnId="{2CD21F65-B9B2-4C26-A609-9AA1C33B6EA4}">
      <dgm:prSet/>
      <dgm:spPr/>
      <dgm:t>
        <a:bodyPr/>
        <a:lstStyle/>
        <a:p>
          <a:endParaRPr lang="en-US"/>
        </a:p>
      </dgm:t>
    </dgm:pt>
    <dgm:pt modelId="{A7052976-EE5B-4737-9189-35ECAB2A8D02}" type="sibTrans" cxnId="{2CD21F65-B9B2-4C26-A609-9AA1C33B6EA4}">
      <dgm:prSet/>
      <dgm:spPr/>
      <dgm:t>
        <a:bodyPr/>
        <a:lstStyle/>
        <a:p>
          <a:endParaRPr lang="en-US"/>
        </a:p>
      </dgm:t>
    </dgm:pt>
    <dgm:pt modelId="{818C0F4D-8DFC-41FC-A33E-3E913C9DB51C}">
      <dgm:prSet/>
      <dgm:spPr/>
      <dgm:t>
        <a:bodyPr/>
        <a:lstStyle/>
        <a:p>
          <a:r>
            <a:rPr lang="en-US"/>
            <a:t>In addition to infrastructure costs</a:t>
          </a:r>
        </a:p>
      </dgm:t>
    </dgm:pt>
    <dgm:pt modelId="{B06DEAB3-EB18-40D0-9CD6-B58F7E188CD3}" type="parTrans" cxnId="{D9CF7C9A-0980-4E5F-B2E8-19934593476A}">
      <dgm:prSet/>
      <dgm:spPr/>
      <dgm:t>
        <a:bodyPr/>
        <a:lstStyle/>
        <a:p>
          <a:endParaRPr lang="en-US"/>
        </a:p>
      </dgm:t>
    </dgm:pt>
    <dgm:pt modelId="{3FBA0839-DE1E-4295-952C-0C007A0AA48A}" type="sibTrans" cxnId="{D9CF7C9A-0980-4E5F-B2E8-19934593476A}">
      <dgm:prSet/>
      <dgm:spPr/>
      <dgm:t>
        <a:bodyPr/>
        <a:lstStyle/>
        <a:p>
          <a:endParaRPr lang="en-US"/>
        </a:p>
      </dgm:t>
    </dgm:pt>
    <dgm:pt modelId="{C4A8CA12-5F8D-419C-BAE8-323CD1E8123C}">
      <dgm:prSet/>
      <dgm:spPr/>
      <dgm:t>
        <a:bodyPr/>
        <a:lstStyle/>
        <a:p>
          <a:r>
            <a:rPr lang="en-US"/>
            <a:t>Inconsistent process timing amongst property ownerships</a:t>
          </a:r>
        </a:p>
      </dgm:t>
    </dgm:pt>
    <dgm:pt modelId="{F3FC072B-8CD1-4D17-B3E8-5506078C7E45}" type="parTrans" cxnId="{649996F3-C9CF-4547-9EB0-44939DCC46F8}">
      <dgm:prSet/>
      <dgm:spPr/>
      <dgm:t>
        <a:bodyPr/>
        <a:lstStyle/>
        <a:p>
          <a:endParaRPr lang="en-US"/>
        </a:p>
      </dgm:t>
    </dgm:pt>
    <dgm:pt modelId="{181636A0-B3AD-4FE1-A5B3-7742D57CD52B}" type="sibTrans" cxnId="{649996F3-C9CF-4547-9EB0-44939DCC46F8}">
      <dgm:prSet/>
      <dgm:spPr/>
      <dgm:t>
        <a:bodyPr/>
        <a:lstStyle/>
        <a:p>
          <a:endParaRPr lang="en-US"/>
        </a:p>
      </dgm:t>
    </dgm:pt>
    <dgm:pt modelId="{72D656A1-3B11-4DDD-B5E4-9CEA9E3804F7}">
      <dgm:prSet/>
      <dgm:spPr/>
      <dgm:t>
        <a:bodyPr/>
        <a:lstStyle/>
        <a:p>
          <a:r>
            <a:rPr lang="en-US"/>
            <a:t>Backbone Infrastructure Funding/Financing Mechanism</a:t>
          </a:r>
        </a:p>
      </dgm:t>
    </dgm:pt>
    <dgm:pt modelId="{6B1CBBE5-0E1E-4BB5-8DE3-9BFE1DBD3AF5}" type="parTrans" cxnId="{A9C4CD22-DCD4-4A89-AA65-EBF38553CFAB}">
      <dgm:prSet/>
      <dgm:spPr/>
      <dgm:t>
        <a:bodyPr/>
        <a:lstStyle/>
        <a:p>
          <a:endParaRPr lang="en-US"/>
        </a:p>
      </dgm:t>
    </dgm:pt>
    <dgm:pt modelId="{B754384D-C48C-4A70-B8F0-5F2F44C31684}" type="sibTrans" cxnId="{A9C4CD22-DCD4-4A89-AA65-EBF38553CFAB}">
      <dgm:prSet/>
      <dgm:spPr/>
      <dgm:t>
        <a:bodyPr/>
        <a:lstStyle/>
        <a:p>
          <a:endParaRPr lang="en-US"/>
        </a:p>
      </dgm:t>
    </dgm:pt>
    <dgm:pt modelId="{D9897B74-974B-4D3F-858D-D6D48862BDB3}">
      <dgm:prSet/>
      <dgm:spPr/>
      <dgm:t>
        <a:bodyPr/>
        <a:lstStyle/>
        <a:p>
          <a:r>
            <a:rPr lang="en-US"/>
            <a:t>Needed in addition to EMWD general district and treatment Financial Participation Charges (FPC’s)</a:t>
          </a:r>
        </a:p>
      </dgm:t>
    </dgm:pt>
    <dgm:pt modelId="{012E397B-67D7-44A7-BAED-CCB4359CD652}" type="parTrans" cxnId="{545C65A5-05D3-4848-B7DD-EF133752EF3B}">
      <dgm:prSet/>
      <dgm:spPr/>
      <dgm:t>
        <a:bodyPr/>
        <a:lstStyle/>
        <a:p>
          <a:endParaRPr lang="en-US"/>
        </a:p>
      </dgm:t>
    </dgm:pt>
    <dgm:pt modelId="{D09918E2-E754-42E8-B24B-967A6A860A48}" type="sibTrans" cxnId="{545C65A5-05D3-4848-B7DD-EF133752EF3B}">
      <dgm:prSet/>
      <dgm:spPr/>
      <dgm:t>
        <a:bodyPr/>
        <a:lstStyle/>
        <a:p>
          <a:endParaRPr lang="en-US"/>
        </a:p>
      </dgm:t>
    </dgm:pt>
    <dgm:pt modelId="{A8475F19-09E2-4AAD-8592-30BABED80D84}" type="pres">
      <dgm:prSet presAssocID="{9F73C620-A1FA-47F4-9318-E63367789487}" presName="linear" presStyleCnt="0">
        <dgm:presLayoutVars>
          <dgm:dir/>
          <dgm:animLvl val="lvl"/>
          <dgm:resizeHandles val="exact"/>
        </dgm:presLayoutVars>
      </dgm:prSet>
      <dgm:spPr/>
    </dgm:pt>
    <dgm:pt modelId="{5A3B3BC2-9F06-4656-962D-9C5BE3F89A64}" type="pres">
      <dgm:prSet presAssocID="{65898284-C5CB-4C79-B5D8-33B62C9859D6}" presName="parentLin" presStyleCnt="0"/>
      <dgm:spPr/>
    </dgm:pt>
    <dgm:pt modelId="{E292D413-0F93-4CBB-80DE-1747B437FBB1}" type="pres">
      <dgm:prSet presAssocID="{65898284-C5CB-4C79-B5D8-33B62C9859D6}" presName="parentLeftMargin" presStyleLbl="node1" presStyleIdx="0" presStyleCnt="3"/>
      <dgm:spPr/>
    </dgm:pt>
    <dgm:pt modelId="{197802E7-D155-468F-9377-5B76324E0CA5}" type="pres">
      <dgm:prSet presAssocID="{65898284-C5CB-4C79-B5D8-33B62C9859D6}" presName="parentText" presStyleLbl="node1" presStyleIdx="0" presStyleCnt="3">
        <dgm:presLayoutVars>
          <dgm:chMax val="0"/>
          <dgm:bulletEnabled val="1"/>
        </dgm:presLayoutVars>
      </dgm:prSet>
      <dgm:spPr/>
    </dgm:pt>
    <dgm:pt modelId="{19A9BA9E-58C4-4EA2-89CB-29D2C59A24C3}" type="pres">
      <dgm:prSet presAssocID="{65898284-C5CB-4C79-B5D8-33B62C9859D6}" presName="negativeSpace" presStyleCnt="0"/>
      <dgm:spPr/>
    </dgm:pt>
    <dgm:pt modelId="{96E26A5E-AB91-42C5-A52B-7DC9DA1ACF03}" type="pres">
      <dgm:prSet presAssocID="{65898284-C5CB-4C79-B5D8-33B62C9859D6}" presName="childText" presStyleLbl="conFgAcc1" presStyleIdx="0" presStyleCnt="3">
        <dgm:presLayoutVars>
          <dgm:bulletEnabled val="1"/>
        </dgm:presLayoutVars>
      </dgm:prSet>
      <dgm:spPr/>
    </dgm:pt>
    <dgm:pt modelId="{133F8B9B-51FF-4C86-83B8-ACBE64E65108}" type="pres">
      <dgm:prSet presAssocID="{126E027F-2D32-4532-B47F-1385984E7E4E}" presName="spaceBetweenRectangles" presStyleCnt="0"/>
      <dgm:spPr/>
    </dgm:pt>
    <dgm:pt modelId="{6D2F5946-79A8-485F-9023-649CD84CAEE6}" type="pres">
      <dgm:prSet presAssocID="{2451F40F-8F71-4897-8E72-BC387A24C724}" presName="parentLin" presStyleCnt="0"/>
      <dgm:spPr/>
    </dgm:pt>
    <dgm:pt modelId="{4CFA0BB4-E753-4E9F-ADC7-EB32B0D46867}" type="pres">
      <dgm:prSet presAssocID="{2451F40F-8F71-4897-8E72-BC387A24C724}" presName="parentLeftMargin" presStyleLbl="node1" presStyleIdx="0" presStyleCnt="3"/>
      <dgm:spPr/>
    </dgm:pt>
    <dgm:pt modelId="{87A9E72D-3707-450B-B952-C94DD7FF9166}" type="pres">
      <dgm:prSet presAssocID="{2451F40F-8F71-4897-8E72-BC387A24C724}" presName="parentText" presStyleLbl="node1" presStyleIdx="1" presStyleCnt="3">
        <dgm:presLayoutVars>
          <dgm:chMax val="0"/>
          <dgm:bulletEnabled val="1"/>
        </dgm:presLayoutVars>
      </dgm:prSet>
      <dgm:spPr/>
    </dgm:pt>
    <dgm:pt modelId="{0AC5C59D-BA51-4186-9ABB-A8B15356343D}" type="pres">
      <dgm:prSet presAssocID="{2451F40F-8F71-4897-8E72-BC387A24C724}" presName="negativeSpace" presStyleCnt="0"/>
      <dgm:spPr/>
    </dgm:pt>
    <dgm:pt modelId="{FF8EA81E-E61C-4C8B-9165-FEF693563576}" type="pres">
      <dgm:prSet presAssocID="{2451F40F-8F71-4897-8E72-BC387A24C724}" presName="childText" presStyleLbl="conFgAcc1" presStyleIdx="1" presStyleCnt="3">
        <dgm:presLayoutVars>
          <dgm:bulletEnabled val="1"/>
        </dgm:presLayoutVars>
      </dgm:prSet>
      <dgm:spPr/>
    </dgm:pt>
    <dgm:pt modelId="{F85DB238-94E0-4E00-9956-5927B5148695}" type="pres">
      <dgm:prSet presAssocID="{A7052976-EE5B-4737-9189-35ECAB2A8D02}" presName="spaceBetweenRectangles" presStyleCnt="0"/>
      <dgm:spPr/>
    </dgm:pt>
    <dgm:pt modelId="{D18A1138-05C6-457E-B247-0E6E927467D0}" type="pres">
      <dgm:prSet presAssocID="{72D656A1-3B11-4DDD-B5E4-9CEA9E3804F7}" presName="parentLin" presStyleCnt="0"/>
      <dgm:spPr/>
    </dgm:pt>
    <dgm:pt modelId="{BB59147D-1EE1-4114-8A89-B68874CB8BAA}" type="pres">
      <dgm:prSet presAssocID="{72D656A1-3B11-4DDD-B5E4-9CEA9E3804F7}" presName="parentLeftMargin" presStyleLbl="node1" presStyleIdx="1" presStyleCnt="3"/>
      <dgm:spPr/>
    </dgm:pt>
    <dgm:pt modelId="{07A84821-A709-479D-B8C8-9414BD8B7848}" type="pres">
      <dgm:prSet presAssocID="{72D656A1-3B11-4DDD-B5E4-9CEA9E3804F7}" presName="parentText" presStyleLbl="node1" presStyleIdx="2" presStyleCnt="3">
        <dgm:presLayoutVars>
          <dgm:chMax val="0"/>
          <dgm:bulletEnabled val="1"/>
        </dgm:presLayoutVars>
      </dgm:prSet>
      <dgm:spPr/>
    </dgm:pt>
    <dgm:pt modelId="{7F27BCC2-E078-4651-98C3-728FFE055103}" type="pres">
      <dgm:prSet presAssocID="{72D656A1-3B11-4DDD-B5E4-9CEA9E3804F7}" presName="negativeSpace" presStyleCnt="0"/>
      <dgm:spPr/>
    </dgm:pt>
    <dgm:pt modelId="{F6BC4230-74EA-406E-B604-11FBE019D266}" type="pres">
      <dgm:prSet presAssocID="{72D656A1-3B11-4DDD-B5E4-9CEA9E3804F7}" presName="childText" presStyleLbl="conFgAcc1" presStyleIdx="2" presStyleCnt="3">
        <dgm:presLayoutVars>
          <dgm:bulletEnabled val="1"/>
        </dgm:presLayoutVars>
      </dgm:prSet>
      <dgm:spPr/>
    </dgm:pt>
  </dgm:ptLst>
  <dgm:cxnLst>
    <dgm:cxn modelId="{CBCDEA03-6E7F-454A-8053-82F9B8254FBE}" type="presOf" srcId="{C4A8CA12-5F8D-419C-BAE8-323CD1E8123C}" destId="{FF8EA81E-E61C-4C8B-9165-FEF693563576}" srcOrd="0" destOrd="1" presId="urn:microsoft.com/office/officeart/2005/8/layout/list1"/>
    <dgm:cxn modelId="{33FB170E-E6BF-4373-8DC0-C87FB9F7FF26}" type="presOf" srcId="{73B5FF5A-DBC1-49F2-A075-D1D2D04EBE5D}" destId="{96E26A5E-AB91-42C5-A52B-7DC9DA1ACF03}" srcOrd="0" destOrd="5" presId="urn:microsoft.com/office/officeart/2005/8/layout/list1"/>
    <dgm:cxn modelId="{60D62E17-2A21-4E17-9477-5C579053996F}" type="presOf" srcId="{D9897B74-974B-4D3F-858D-D6D48862BDB3}" destId="{F6BC4230-74EA-406E-B604-11FBE019D266}" srcOrd="0" destOrd="0" presId="urn:microsoft.com/office/officeart/2005/8/layout/list1"/>
    <dgm:cxn modelId="{F2AA7D1E-40B2-4819-8BD5-00E80889F3A4}" type="presOf" srcId="{818C0F4D-8DFC-41FC-A33E-3E913C9DB51C}" destId="{FF8EA81E-E61C-4C8B-9165-FEF693563576}" srcOrd="0" destOrd="0" presId="urn:microsoft.com/office/officeart/2005/8/layout/list1"/>
    <dgm:cxn modelId="{80076B21-E5DF-425F-BF84-BF5B229957F5}" srcId="{F0B2C03A-6342-4294-9114-EEF99AD34998}" destId="{192B4E54-1FC9-4408-8CD1-9A112B8BC33B}" srcOrd="0" destOrd="0" parTransId="{1425F1BA-BAC1-4629-99E9-A5B34C52DFF9}" sibTransId="{67337816-F250-4342-B3CC-B2A05350A59D}"/>
    <dgm:cxn modelId="{A9C4CD22-DCD4-4A89-AA65-EBF38553CFAB}" srcId="{9F73C620-A1FA-47F4-9318-E63367789487}" destId="{72D656A1-3B11-4DDD-B5E4-9CEA9E3804F7}" srcOrd="2" destOrd="0" parTransId="{6B1CBBE5-0E1E-4BB5-8DE3-9BFE1DBD3AF5}" sibTransId="{B754384D-C48C-4A70-B8F0-5F2F44C31684}"/>
    <dgm:cxn modelId="{CEB7762F-4B97-4BE0-844B-A3CA5A05CC70}" type="presOf" srcId="{02869DE3-CBB6-4983-8278-49FA557E5019}" destId="{96E26A5E-AB91-42C5-A52B-7DC9DA1ACF03}" srcOrd="0" destOrd="2" presId="urn:microsoft.com/office/officeart/2005/8/layout/list1"/>
    <dgm:cxn modelId="{CE00C632-0F6C-4024-862F-0F14BDE45A07}" srcId="{65898284-C5CB-4C79-B5D8-33B62C9859D6}" destId="{73B5FF5A-DBC1-49F2-A075-D1D2D04EBE5D}" srcOrd="2" destOrd="0" parTransId="{6F5F89B5-2E86-47DE-9D43-CFDD276F289E}" sibTransId="{413E21A2-B19F-4723-B7F7-D2A28DDF1DDD}"/>
    <dgm:cxn modelId="{41260C5C-39E1-4693-AC38-F56D35D86458}" type="presOf" srcId="{9F73C620-A1FA-47F4-9318-E63367789487}" destId="{A8475F19-09E2-4AAD-8592-30BABED80D84}" srcOrd="0" destOrd="0" presId="urn:microsoft.com/office/officeart/2005/8/layout/list1"/>
    <dgm:cxn modelId="{BBEE875C-1987-4378-A476-4F4B09C4EAAE}" srcId="{73B5FF5A-DBC1-49F2-A075-D1D2D04EBE5D}" destId="{35E28ED5-9AFF-49F8-AD64-0AE48AF4EBFF}" srcOrd="0" destOrd="0" parTransId="{B698DCDB-92EA-4634-8FC3-C078A4C91E4B}" sibTransId="{52114CB1-6D71-4F2C-914C-1573ED3B16AC}"/>
    <dgm:cxn modelId="{C03E6A43-F26A-4414-9118-7DE33D0A3E8C}" type="presOf" srcId="{142BF69B-D79E-4AA9-9C93-E5A1BAF844D9}" destId="{96E26A5E-AB91-42C5-A52B-7DC9DA1ACF03}" srcOrd="0" destOrd="3" presId="urn:microsoft.com/office/officeart/2005/8/layout/list1"/>
    <dgm:cxn modelId="{2CD21F65-B9B2-4C26-A609-9AA1C33B6EA4}" srcId="{9F73C620-A1FA-47F4-9318-E63367789487}" destId="{2451F40F-8F71-4897-8E72-BC387A24C724}" srcOrd="1" destOrd="0" parTransId="{31CE91F2-C596-496E-BD25-2DEE17FEBC9A}" sibTransId="{A7052976-EE5B-4737-9189-35ECAB2A8D02}"/>
    <dgm:cxn modelId="{14C8F966-0299-4FB2-826D-E98257F1CC6F}" type="presOf" srcId="{192B4E54-1FC9-4408-8CD1-9A112B8BC33B}" destId="{96E26A5E-AB91-42C5-A52B-7DC9DA1ACF03}" srcOrd="0" destOrd="1" presId="urn:microsoft.com/office/officeart/2005/8/layout/list1"/>
    <dgm:cxn modelId="{69627448-53C6-4DF9-B3DD-AE177644FB07}" type="presOf" srcId="{F0B2C03A-6342-4294-9114-EEF99AD34998}" destId="{96E26A5E-AB91-42C5-A52B-7DC9DA1ACF03}" srcOrd="0" destOrd="0" presId="urn:microsoft.com/office/officeart/2005/8/layout/list1"/>
    <dgm:cxn modelId="{7229D673-CBA5-48A4-B42C-54691CA6D5D3}" type="presOf" srcId="{65898284-C5CB-4C79-B5D8-33B62C9859D6}" destId="{197802E7-D155-468F-9377-5B76324E0CA5}" srcOrd="1" destOrd="0" presId="urn:microsoft.com/office/officeart/2005/8/layout/list1"/>
    <dgm:cxn modelId="{F340097C-EAFB-4BA5-9BFB-FFD7C0CF6F81}" type="presOf" srcId="{2451F40F-8F71-4897-8E72-BC387A24C724}" destId="{4CFA0BB4-E753-4E9F-ADC7-EB32B0D46867}" srcOrd="0" destOrd="0" presId="urn:microsoft.com/office/officeart/2005/8/layout/list1"/>
    <dgm:cxn modelId="{9F795E8A-AFA7-4C94-8190-820F632365F2}" type="presOf" srcId="{72D656A1-3B11-4DDD-B5E4-9CEA9E3804F7}" destId="{BB59147D-1EE1-4114-8A89-B68874CB8BAA}" srcOrd="0" destOrd="0" presId="urn:microsoft.com/office/officeart/2005/8/layout/list1"/>
    <dgm:cxn modelId="{D9CF7C9A-0980-4E5F-B2E8-19934593476A}" srcId="{2451F40F-8F71-4897-8E72-BC387A24C724}" destId="{818C0F4D-8DFC-41FC-A33E-3E913C9DB51C}" srcOrd="0" destOrd="0" parTransId="{B06DEAB3-EB18-40D0-9CD6-B58F7E188CD3}" sibTransId="{3FBA0839-DE1E-4295-952C-0C007A0AA48A}"/>
    <dgm:cxn modelId="{61729DA2-3145-4EF7-A737-6BF79FF6BE9E}" type="presOf" srcId="{2451F40F-8F71-4897-8E72-BC387A24C724}" destId="{87A9E72D-3707-450B-B952-C94DD7FF9166}" srcOrd="1" destOrd="0" presId="urn:microsoft.com/office/officeart/2005/8/layout/list1"/>
    <dgm:cxn modelId="{545C65A5-05D3-4848-B7DD-EF133752EF3B}" srcId="{72D656A1-3B11-4DDD-B5E4-9CEA9E3804F7}" destId="{D9897B74-974B-4D3F-858D-D6D48862BDB3}" srcOrd="0" destOrd="0" parTransId="{012E397B-67D7-44A7-BAED-CCB4359CD652}" sibTransId="{D09918E2-E754-42E8-B24B-967A6A860A48}"/>
    <dgm:cxn modelId="{C24507A7-D3D0-4202-8636-19BE6C90881E}" type="presOf" srcId="{4556BF4C-D644-4601-84EA-8DFC5C07C92E}" destId="{96E26A5E-AB91-42C5-A52B-7DC9DA1ACF03}" srcOrd="0" destOrd="4" presId="urn:microsoft.com/office/officeart/2005/8/layout/list1"/>
    <dgm:cxn modelId="{CE001DAF-E553-478A-B0AC-C91449E2FA5F}" type="presOf" srcId="{65898284-C5CB-4C79-B5D8-33B62C9859D6}" destId="{E292D413-0F93-4CBB-80DE-1747B437FBB1}" srcOrd="0" destOrd="0" presId="urn:microsoft.com/office/officeart/2005/8/layout/list1"/>
    <dgm:cxn modelId="{01E7C1BC-88C1-48B3-AC0A-7D2D67977CB4}" type="presOf" srcId="{35E28ED5-9AFF-49F8-AD64-0AE48AF4EBFF}" destId="{96E26A5E-AB91-42C5-A52B-7DC9DA1ACF03}" srcOrd="0" destOrd="6" presId="urn:microsoft.com/office/officeart/2005/8/layout/list1"/>
    <dgm:cxn modelId="{2BB9A5C0-82C5-4634-A1E1-84E19F0095EC}" srcId="{02869DE3-CBB6-4983-8278-49FA557E5019}" destId="{142BF69B-D79E-4AA9-9C93-E5A1BAF844D9}" srcOrd="0" destOrd="0" parTransId="{E0AB1F78-E873-47EB-9C64-067858806F16}" sibTransId="{52E83323-D9E9-4631-931A-3E2FCE2B0577}"/>
    <dgm:cxn modelId="{8799DBC7-F67B-4E1E-9585-CEA37815967A}" srcId="{65898284-C5CB-4C79-B5D8-33B62C9859D6}" destId="{F0B2C03A-6342-4294-9114-EEF99AD34998}" srcOrd="0" destOrd="0" parTransId="{D92B6110-1463-4CFC-9BB6-C5D5AE324B18}" sibTransId="{FDA108D6-EAF5-476D-ABF6-DD47CCC5EDC3}"/>
    <dgm:cxn modelId="{77B6FEDE-59C3-41AD-A5CF-10273E5DD1C2}" srcId="{02869DE3-CBB6-4983-8278-49FA557E5019}" destId="{4556BF4C-D644-4601-84EA-8DFC5C07C92E}" srcOrd="1" destOrd="0" parTransId="{C9FDF387-94E6-4750-8811-EE2F1C7D8ECB}" sibTransId="{78344445-2865-4994-95C6-2C688F75EE94}"/>
    <dgm:cxn modelId="{6E26AEE2-9D45-49F2-8F6A-3A84E077723B}" srcId="{9F73C620-A1FA-47F4-9318-E63367789487}" destId="{65898284-C5CB-4C79-B5D8-33B62C9859D6}" srcOrd="0" destOrd="0" parTransId="{DB0EEB7C-5F0E-4B52-B080-1BA48E845B12}" sibTransId="{126E027F-2D32-4532-B47F-1385984E7E4E}"/>
    <dgm:cxn modelId="{649996F3-C9CF-4547-9EB0-44939DCC46F8}" srcId="{2451F40F-8F71-4897-8E72-BC387A24C724}" destId="{C4A8CA12-5F8D-419C-BAE8-323CD1E8123C}" srcOrd="1" destOrd="0" parTransId="{F3FC072B-8CD1-4D17-B3E8-5506078C7E45}" sibTransId="{181636A0-B3AD-4FE1-A5B3-7742D57CD52B}"/>
    <dgm:cxn modelId="{BAA10AF9-F0ED-4D71-8AF8-2EF00DEAD0DB}" srcId="{65898284-C5CB-4C79-B5D8-33B62C9859D6}" destId="{02869DE3-CBB6-4983-8278-49FA557E5019}" srcOrd="1" destOrd="0" parTransId="{07E57E59-44A7-4698-BBFB-CD1AF1038A25}" sibTransId="{776B6E6E-F971-4EB1-BB4F-ECC5E265AD12}"/>
    <dgm:cxn modelId="{13521FFC-9E85-4692-9F7B-EC8806FB5EA5}" type="presOf" srcId="{72D656A1-3B11-4DDD-B5E4-9CEA9E3804F7}" destId="{07A84821-A709-479D-B8C8-9414BD8B7848}" srcOrd="1" destOrd="0" presId="urn:microsoft.com/office/officeart/2005/8/layout/list1"/>
    <dgm:cxn modelId="{458BDB76-44A8-4225-A50D-D17AF64843B6}" type="presParOf" srcId="{A8475F19-09E2-4AAD-8592-30BABED80D84}" destId="{5A3B3BC2-9F06-4656-962D-9C5BE3F89A64}" srcOrd="0" destOrd="0" presId="urn:microsoft.com/office/officeart/2005/8/layout/list1"/>
    <dgm:cxn modelId="{E06B922C-314A-4537-8C5C-A353A79AEAC8}" type="presParOf" srcId="{5A3B3BC2-9F06-4656-962D-9C5BE3F89A64}" destId="{E292D413-0F93-4CBB-80DE-1747B437FBB1}" srcOrd="0" destOrd="0" presId="urn:microsoft.com/office/officeart/2005/8/layout/list1"/>
    <dgm:cxn modelId="{2B8B0762-B808-4A11-88AA-F09CA494AC29}" type="presParOf" srcId="{5A3B3BC2-9F06-4656-962D-9C5BE3F89A64}" destId="{197802E7-D155-468F-9377-5B76324E0CA5}" srcOrd="1" destOrd="0" presId="urn:microsoft.com/office/officeart/2005/8/layout/list1"/>
    <dgm:cxn modelId="{A5BF2233-4FFB-4883-976E-BF3D50C35773}" type="presParOf" srcId="{A8475F19-09E2-4AAD-8592-30BABED80D84}" destId="{19A9BA9E-58C4-4EA2-89CB-29D2C59A24C3}" srcOrd="1" destOrd="0" presId="urn:microsoft.com/office/officeart/2005/8/layout/list1"/>
    <dgm:cxn modelId="{02E574EE-6140-44EE-8446-BB0B1B28BF15}" type="presParOf" srcId="{A8475F19-09E2-4AAD-8592-30BABED80D84}" destId="{96E26A5E-AB91-42C5-A52B-7DC9DA1ACF03}" srcOrd="2" destOrd="0" presId="urn:microsoft.com/office/officeart/2005/8/layout/list1"/>
    <dgm:cxn modelId="{55774D8C-1804-4B93-AED8-709C6BABFF82}" type="presParOf" srcId="{A8475F19-09E2-4AAD-8592-30BABED80D84}" destId="{133F8B9B-51FF-4C86-83B8-ACBE64E65108}" srcOrd="3" destOrd="0" presId="urn:microsoft.com/office/officeart/2005/8/layout/list1"/>
    <dgm:cxn modelId="{890A644C-9C9B-4AB4-8864-BF099653E758}" type="presParOf" srcId="{A8475F19-09E2-4AAD-8592-30BABED80D84}" destId="{6D2F5946-79A8-485F-9023-649CD84CAEE6}" srcOrd="4" destOrd="0" presId="urn:microsoft.com/office/officeart/2005/8/layout/list1"/>
    <dgm:cxn modelId="{E3C0069C-C79A-47EE-AF64-ECADE32E94E2}" type="presParOf" srcId="{6D2F5946-79A8-485F-9023-649CD84CAEE6}" destId="{4CFA0BB4-E753-4E9F-ADC7-EB32B0D46867}" srcOrd="0" destOrd="0" presId="urn:microsoft.com/office/officeart/2005/8/layout/list1"/>
    <dgm:cxn modelId="{732BDFEF-52C8-49FB-9F4E-409AD6F6218B}" type="presParOf" srcId="{6D2F5946-79A8-485F-9023-649CD84CAEE6}" destId="{87A9E72D-3707-450B-B952-C94DD7FF9166}" srcOrd="1" destOrd="0" presId="urn:microsoft.com/office/officeart/2005/8/layout/list1"/>
    <dgm:cxn modelId="{3539E292-562E-470C-B0B1-595CD18AAC2C}" type="presParOf" srcId="{A8475F19-09E2-4AAD-8592-30BABED80D84}" destId="{0AC5C59D-BA51-4186-9ABB-A8B15356343D}" srcOrd="5" destOrd="0" presId="urn:microsoft.com/office/officeart/2005/8/layout/list1"/>
    <dgm:cxn modelId="{8EE9E4AD-1BD1-4B1F-890F-4D4F76B56EE2}" type="presParOf" srcId="{A8475F19-09E2-4AAD-8592-30BABED80D84}" destId="{FF8EA81E-E61C-4C8B-9165-FEF693563576}" srcOrd="6" destOrd="0" presId="urn:microsoft.com/office/officeart/2005/8/layout/list1"/>
    <dgm:cxn modelId="{634DF036-509A-42C5-B184-65751452B11A}" type="presParOf" srcId="{A8475F19-09E2-4AAD-8592-30BABED80D84}" destId="{F85DB238-94E0-4E00-9956-5927B5148695}" srcOrd="7" destOrd="0" presId="urn:microsoft.com/office/officeart/2005/8/layout/list1"/>
    <dgm:cxn modelId="{2256C6E7-1F38-4C8B-8D1F-5F160C6ED575}" type="presParOf" srcId="{A8475F19-09E2-4AAD-8592-30BABED80D84}" destId="{D18A1138-05C6-457E-B247-0E6E927467D0}" srcOrd="8" destOrd="0" presId="urn:microsoft.com/office/officeart/2005/8/layout/list1"/>
    <dgm:cxn modelId="{C531D169-FD28-4A07-A2C0-1D61A5FF447B}" type="presParOf" srcId="{D18A1138-05C6-457E-B247-0E6E927467D0}" destId="{BB59147D-1EE1-4114-8A89-B68874CB8BAA}" srcOrd="0" destOrd="0" presId="urn:microsoft.com/office/officeart/2005/8/layout/list1"/>
    <dgm:cxn modelId="{12ED6B30-2524-4709-A293-7CA2901CA142}" type="presParOf" srcId="{D18A1138-05C6-457E-B247-0E6E927467D0}" destId="{07A84821-A709-479D-B8C8-9414BD8B7848}" srcOrd="1" destOrd="0" presId="urn:microsoft.com/office/officeart/2005/8/layout/list1"/>
    <dgm:cxn modelId="{5D439A46-D9C9-4327-8B28-8E87DE93415D}" type="presParOf" srcId="{A8475F19-09E2-4AAD-8592-30BABED80D84}" destId="{7F27BCC2-E078-4651-98C3-728FFE055103}" srcOrd="9" destOrd="0" presId="urn:microsoft.com/office/officeart/2005/8/layout/list1"/>
    <dgm:cxn modelId="{82DBFF9B-259E-43BA-91F6-B05FF8BFDC6C}" type="presParOf" srcId="{A8475F19-09E2-4AAD-8592-30BABED80D84}" destId="{F6BC4230-74EA-406E-B604-11FBE019D26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26A5E-AB91-42C5-A52B-7DC9DA1ACF03}">
      <dsp:nvSpPr>
        <dsp:cNvPr id="0" name=""/>
        <dsp:cNvSpPr/>
      </dsp:nvSpPr>
      <dsp:spPr>
        <a:xfrm>
          <a:off x="0" y="298899"/>
          <a:ext cx="10515600" cy="19845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Roadways and Drainage</a:t>
          </a:r>
        </a:p>
        <a:p>
          <a:pPr marL="228600" lvl="2" indent="-114300" algn="l" defTabSz="622300">
            <a:lnSpc>
              <a:spcPct val="90000"/>
            </a:lnSpc>
            <a:spcBef>
              <a:spcPct val="0"/>
            </a:spcBef>
            <a:spcAft>
              <a:spcPct val="15000"/>
            </a:spcAft>
            <a:buFontTx/>
            <a:buChar char="‒"/>
          </a:pPr>
          <a:r>
            <a:rPr lang="en-US" sz="1400" kern="1200" dirty="0"/>
            <a:t>Required to provide right-of-way and grade to construct water and sewer facilities</a:t>
          </a:r>
        </a:p>
        <a:p>
          <a:pPr marL="114300" lvl="1" indent="-114300" algn="l" defTabSz="622300">
            <a:lnSpc>
              <a:spcPct val="90000"/>
            </a:lnSpc>
            <a:spcBef>
              <a:spcPct val="0"/>
            </a:spcBef>
            <a:spcAft>
              <a:spcPct val="15000"/>
            </a:spcAft>
            <a:buChar char="•"/>
          </a:pPr>
          <a:r>
            <a:rPr lang="en-US" sz="1400" kern="1200" dirty="0"/>
            <a:t>Water and Sewer</a:t>
          </a:r>
        </a:p>
        <a:p>
          <a:pPr marL="228600" lvl="2" indent="-114300" algn="l" defTabSz="622300">
            <a:lnSpc>
              <a:spcPct val="90000"/>
            </a:lnSpc>
            <a:spcBef>
              <a:spcPct val="0"/>
            </a:spcBef>
            <a:spcAft>
              <a:spcPct val="15000"/>
            </a:spcAft>
            <a:buFontTx/>
            <a:buChar char="‒"/>
          </a:pPr>
          <a:r>
            <a:rPr lang="en-US" sz="1400" kern="1200" dirty="0"/>
            <a:t>Demands/flows not accounted for in EMWD’s Master Plans</a:t>
          </a:r>
        </a:p>
        <a:p>
          <a:pPr marL="228600" lvl="2" indent="-114300" algn="l" defTabSz="622300">
            <a:lnSpc>
              <a:spcPct val="90000"/>
            </a:lnSpc>
            <a:spcBef>
              <a:spcPct val="0"/>
            </a:spcBef>
            <a:spcAft>
              <a:spcPct val="15000"/>
            </a:spcAft>
            <a:buFontTx/>
            <a:buChar char="‒"/>
          </a:pPr>
          <a:r>
            <a:rPr lang="en-US" sz="1400" kern="1200" dirty="0"/>
            <a:t>Water and sewer facilities not programmed in EMWD’s Capital Improvement Program (CIP)</a:t>
          </a:r>
        </a:p>
        <a:p>
          <a:pPr marL="114300" lvl="1" indent="-114300" algn="l" defTabSz="622300">
            <a:lnSpc>
              <a:spcPct val="90000"/>
            </a:lnSpc>
            <a:spcBef>
              <a:spcPct val="0"/>
            </a:spcBef>
            <a:spcAft>
              <a:spcPct val="15000"/>
            </a:spcAft>
            <a:buChar char="•"/>
          </a:pPr>
          <a:r>
            <a:rPr lang="en-US" sz="1400" kern="1200" dirty="0"/>
            <a:t>Onsite/Interim vs. Offsite/Ultimate Facility Considerations</a:t>
          </a:r>
        </a:p>
        <a:p>
          <a:pPr marL="228600" lvl="2" indent="-114300" algn="l" defTabSz="622300">
            <a:lnSpc>
              <a:spcPct val="90000"/>
            </a:lnSpc>
            <a:spcBef>
              <a:spcPct val="0"/>
            </a:spcBef>
            <a:spcAft>
              <a:spcPct val="15000"/>
            </a:spcAft>
            <a:buFontTx/>
            <a:buChar char="‒"/>
          </a:pPr>
          <a:r>
            <a:rPr lang="en-US" sz="1400" kern="1200" dirty="0"/>
            <a:t>Cost impacts to area landowners/developers</a:t>
          </a:r>
        </a:p>
      </dsp:txBody>
      <dsp:txXfrm>
        <a:off x="0" y="298899"/>
        <a:ext cx="10515600" cy="1984500"/>
      </dsp:txXfrm>
    </dsp:sp>
    <dsp:sp modelId="{197802E7-D155-468F-9377-5B76324E0CA5}">
      <dsp:nvSpPr>
        <dsp:cNvPr id="0" name=""/>
        <dsp:cNvSpPr/>
      </dsp:nvSpPr>
      <dsp:spPr>
        <a:xfrm>
          <a:off x="525780" y="92259"/>
          <a:ext cx="7360920" cy="4132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US" sz="1400" kern="1200"/>
            <a:t>Required (Backbone) Infrastructure</a:t>
          </a:r>
        </a:p>
      </dsp:txBody>
      <dsp:txXfrm>
        <a:off x="545955" y="112434"/>
        <a:ext cx="7320570" cy="372930"/>
      </dsp:txXfrm>
    </dsp:sp>
    <dsp:sp modelId="{FF8EA81E-E61C-4C8B-9165-FEF693563576}">
      <dsp:nvSpPr>
        <dsp:cNvPr id="0" name=""/>
        <dsp:cNvSpPr/>
      </dsp:nvSpPr>
      <dsp:spPr>
        <a:xfrm>
          <a:off x="0" y="2565639"/>
          <a:ext cx="10515600" cy="81585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 addition to infrastructure costs</a:t>
          </a:r>
        </a:p>
        <a:p>
          <a:pPr marL="114300" lvl="1" indent="-114300" algn="l" defTabSz="622300">
            <a:lnSpc>
              <a:spcPct val="90000"/>
            </a:lnSpc>
            <a:spcBef>
              <a:spcPct val="0"/>
            </a:spcBef>
            <a:spcAft>
              <a:spcPct val="15000"/>
            </a:spcAft>
            <a:buChar char="•"/>
          </a:pPr>
          <a:r>
            <a:rPr lang="en-US" sz="1400" kern="1200"/>
            <a:t>Inconsistent process timing amongst property ownerships</a:t>
          </a:r>
        </a:p>
      </dsp:txBody>
      <dsp:txXfrm>
        <a:off x="0" y="2565639"/>
        <a:ext cx="10515600" cy="815850"/>
      </dsp:txXfrm>
    </dsp:sp>
    <dsp:sp modelId="{87A9E72D-3707-450B-B952-C94DD7FF9166}">
      <dsp:nvSpPr>
        <dsp:cNvPr id="0" name=""/>
        <dsp:cNvSpPr/>
      </dsp:nvSpPr>
      <dsp:spPr>
        <a:xfrm>
          <a:off x="525780" y="2358999"/>
          <a:ext cx="7360920" cy="4132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US" sz="1400" kern="1200"/>
            <a:t>Property annexation to EMWD</a:t>
          </a:r>
        </a:p>
      </dsp:txBody>
      <dsp:txXfrm>
        <a:off x="545955" y="2379174"/>
        <a:ext cx="7320570" cy="372930"/>
      </dsp:txXfrm>
    </dsp:sp>
    <dsp:sp modelId="{F6BC4230-74EA-406E-B604-11FBE019D266}">
      <dsp:nvSpPr>
        <dsp:cNvPr id="0" name=""/>
        <dsp:cNvSpPr/>
      </dsp:nvSpPr>
      <dsp:spPr>
        <a:xfrm>
          <a:off x="0" y="3663729"/>
          <a:ext cx="10515600" cy="59535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Needed in addition to EMWD general district and treatment Financial Participation Charges (FPC’s)</a:t>
          </a:r>
        </a:p>
      </dsp:txBody>
      <dsp:txXfrm>
        <a:off x="0" y="3663729"/>
        <a:ext cx="10515600" cy="595350"/>
      </dsp:txXfrm>
    </dsp:sp>
    <dsp:sp modelId="{07A84821-A709-479D-B8C8-9414BD8B7848}">
      <dsp:nvSpPr>
        <dsp:cNvPr id="0" name=""/>
        <dsp:cNvSpPr/>
      </dsp:nvSpPr>
      <dsp:spPr>
        <a:xfrm>
          <a:off x="525780" y="3457089"/>
          <a:ext cx="7360920" cy="4132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US" sz="1400" kern="1200"/>
            <a:t>Backbone Infrastructure Funding/Financing Mechanism</a:t>
          </a:r>
        </a:p>
      </dsp:txBody>
      <dsp:txXfrm>
        <a:off x="545955" y="3477264"/>
        <a:ext cx="732057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22977-5FEC-40B2-8C5A-52F42C3CB295}"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600C1-B01B-4F4B-8BA4-A2D87CC3697A}" type="slidenum">
              <a:rPr lang="en-US" smtClean="0"/>
              <a:t>‹#›</a:t>
            </a:fld>
            <a:endParaRPr lang="en-US"/>
          </a:p>
        </p:txBody>
      </p:sp>
    </p:spTree>
    <p:extLst>
      <p:ext uri="{BB962C8B-B14F-4D97-AF65-F5344CB8AC3E}">
        <p14:creationId xmlns:p14="http://schemas.microsoft.com/office/powerpoint/2010/main" val="295432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600C1-B01B-4F4B-8BA4-A2D87CC3697A}" type="slidenum">
              <a:rPr lang="en-US" smtClean="0"/>
              <a:t>1</a:t>
            </a:fld>
            <a:endParaRPr lang="en-US"/>
          </a:p>
        </p:txBody>
      </p:sp>
    </p:spTree>
    <p:extLst>
      <p:ext uri="{BB962C8B-B14F-4D97-AF65-F5344CB8AC3E}">
        <p14:creationId xmlns:p14="http://schemas.microsoft.com/office/powerpoint/2010/main" val="252407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a:t>
            </a:r>
          </a:p>
          <a:p>
            <a:r>
              <a:rPr lang="en-US" dirty="0"/>
              <a:t>- Check with City for updates</a:t>
            </a:r>
          </a:p>
          <a:p>
            <a:endParaRPr lang="en-US" dirty="0"/>
          </a:p>
        </p:txBody>
      </p:sp>
      <p:sp>
        <p:nvSpPr>
          <p:cNvPr id="4" name="Slide Number Placeholder 3"/>
          <p:cNvSpPr>
            <a:spLocks noGrp="1"/>
          </p:cNvSpPr>
          <p:nvPr>
            <p:ph type="sldNum" sz="quarter" idx="5"/>
          </p:nvPr>
        </p:nvSpPr>
        <p:spPr/>
        <p:txBody>
          <a:bodyPr/>
          <a:lstStyle/>
          <a:p>
            <a:fld id="{18CF379C-2E09-B144-846C-A49CA1EB9C8E}" type="slidenum">
              <a:rPr lang="en-US" smtClean="0"/>
              <a:t>9</a:t>
            </a:fld>
            <a:endParaRPr lang="en-US"/>
          </a:p>
        </p:txBody>
      </p:sp>
    </p:spTree>
    <p:extLst>
      <p:ext uri="{BB962C8B-B14F-4D97-AF65-F5344CB8AC3E}">
        <p14:creationId xmlns:p14="http://schemas.microsoft.com/office/powerpoint/2010/main" val="340165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a:t>
            </a:r>
          </a:p>
          <a:p>
            <a:r>
              <a:rPr lang="en-US" dirty="0"/>
              <a:t>- Check with City for updates</a:t>
            </a:r>
          </a:p>
        </p:txBody>
      </p:sp>
      <p:sp>
        <p:nvSpPr>
          <p:cNvPr id="4" name="Slide Number Placeholder 3"/>
          <p:cNvSpPr>
            <a:spLocks noGrp="1"/>
          </p:cNvSpPr>
          <p:nvPr>
            <p:ph type="sldNum" sz="quarter" idx="5"/>
          </p:nvPr>
        </p:nvSpPr>
        <p:spPr/>
        <p:txBody>
          <a:bodyPr/>
          <a:lstStyle/>
          <a:p>
            <a:fld id="{18CF379C-2E09-B144-846C-A49CA1EB9C8E}" type="slidenum">
              <a:rPr lang="en-US" smtClean="0"/>
              <a:t>10</a:t>
            </a:fld>
            <a:endParaRPr lang="en-US"/>
          </a:p>
        </p:txBody>
      </p:sp>
    </p:spTree>
    <p:extLst>
      <p:ext uri="{BB962C8B-B14F-4D97-AF65-F5344CB8AC3E}">
        <p14:creationId xmlns:p14="http://schemas.microsoft.com/office/powerpoint/2010/main" val="69094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600C1-B01B-4F4B-8BA4-A2D87CC3697A}" type="slidenum">
              <a:rPr lang="en-US" smtClean="0"/>
              <a:t>18</a:t>
            </a:fld>
            <a:endParaRPr lang="en-US"/>
          </a:p>
        </p:txBody>
      </p:sp>
    </p:spTree>
    <p:extLst>
      <p:ext uri="{BB962C8B-B14F-4D97-AF65-F5344CB8AC3E}">
        <p14:creationId xmlns:p14="http://schemas.microsoft.com/office/powerpoint/2010/main" val="411157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600C1-B01B-4F4B-8BA4-A2D87CC3697A}" type="slidenum">
              <a:rPr lang="en-US" smtClean="0"/>
              <a:t>24</a:t>
            </a:fld>
            <a:endParaRPr lang="en-US"/>
          </a:p>
        </p:txBody>
      </p:sp>
    </p:spTree>
    <p:extLst>
      <p:ext uri="{BB962C8B-B14F-4D97-AF65-F5344CB8AC3E}">
        <p14:creationId xmlns:p14="http://schemas.microsoft.com/office/powerpoint/2010/main" val="198376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600C1-B01B-4F4B-8BA4-A2D87CC3697A}" type="slidenum">
              <a:rPr lang="en-US" smtClean="0"/>
              <a:t>27</a:t>
            </a:fld>
            <a:endParaRPr lang="en-US"/>
          </a:p>
        </p:txBody>
      </p:sp>
    </p:spTree>
    <p:extLst>
      <p:ext uri="{BB962C8B-B14F-4D97-AF65-F5344CB8AC3E}">
        <p14:creationId xmlns:p14="http://schemas.microsoft.com/office/powerpoint/2010/main" val="424394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F379C-2E09-B144-846C-A49CA1EB9C8E}" type="slidenum">
              <a:rPr lang="en-US" smtClean="0"/>
              <a:t>29</a:t>
            </a:fld>
            <a:endParaRPr lang="en-US" dirty="0"/>
          </a:p>
        </p:txBody>
      </p:sp>
    </p:spTree>
    <p:extLst>
      <p:ext uri="{BB962C8B-B14F-4D97-AF65-F5344CB8AC3E}">
        <p14:creationId xmlns:p14="http://schemas.microsoft.com/office/powerpoint/2010/main" val="234147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0CE1-A34E-D86E-9C1C-78AFDBDCA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39600-4B31-978B-C8F0-BA0952CD1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5B9A99-DD24-9A94-55BF-FDB225058908}"/>
              </a:ext>
            </a:extLst>
          </p:cNvPr>
          <p:cNvSpPr>
            <a:spLocks noGrp="1"/>
          </p:cNvSpPr>
          <p:nvPr>
            <p:ph type="dt" sz="half" idx="10"/>
          </p:nvPr>
        </p:nvSpPr>
        <p:spPr/>
        <p:txBody>
          <a:bodyPr/>
          <a:lstStyle/>
          <a:p>
            <a:fld id="{735C648B-9900-453F-9D36-C324C33CF38F}" type="datetime1">
              <a:rPr lang="en-US" smtClean="0"/>
              <a:t>3/26/2024</a:t>
            </a:fld>
            <a:endParaRPr lang="en-US"/>
          </a:p>
        </p:txBody>
      </p:sp>
      <p:sp>
        <p:nvSpPr>
          <p:cNvPr id="5" name="Footer Placeholder 4">
            <a:extLst>
              <a:ext uri="{FF2B5EF4-FFF2-40B4-BE49-F238E27FC236}">
                <a16:creationId xmlns:a16="http://schemas.microsoft.com/office/drawing/2014/main" id="{99D7C08E-5E6C-0947-0972-F5CA81B84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F4D45-AC0C-EAAC-2E83-257A9E595A63}"/>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11063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E89B-8F2E-F86A-1852-5E40381983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125477-3834-4978-65F6-4966E396F2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654FB-D398-08FD-38B7-FCB8E33186AC}"/>
              </a:ext>
            </a:extLst>
          </p:cNvPr>
          <p:cNvSpPr>
            <a:spLocks noGrp="1"/>
          </p:cNvSpPr>
          <p:nvPr>
            <p:ph type="dt" sz="half" idx="10"/>
          </p:nvPr>
        </p:nvSpPr>
        <p:spPr/>
        <p:txBody>
          <a:bodyPr/>
          <a:lstStyle/>
          <a:p>
            <a:fld id="{5307BC54-28FE-4DD8-B925-3DE3BA5BAC17}" type="datetime1">
              <a:rPr lang="en-US" smtClean="0"/>
              <a:t>3/26/2024</a:t>
            </a:fld>
            <a:endParaRPr lang="en-US"/>
          </a:p>
        </p:txBody>
      </p:sp>
      <p:sp>
        <p:nvSpPr>
          <p:cNvPr id="5" name="Footer Placeholder 4">
            <a:extLst>
              <a:ext uri="{FF2B5EF4-FFF2-40B4-BE49-F238E27FC236}">
                <a16:creationId xmlns:a16="http://schemas.microsoft.com/office/drawing/2014/main" id="{75264424-1658-554E-8DC4-CA25EB5E3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27E2E-5A83-4A60-0DC2-56E9CEC5D821}"/>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65122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E651A5-69DF-7C8A-F001-A92C4E67BA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69C0D0-27C9-82D4-60D6-CFB21AA555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FFEBE-25BC-5163-0AB3-908F8D6B0B0B}"/>
              </a:ext>
            </a:extLst>
          </p:cNvPr>
          <p:cNvSpPr>
            <a:spLocks noGrp="1"/>
          </p:cNvSpPr>
          <p:nvPr>
            <p:ph type="dt" sz="half" idx="10"/>
          </p:nvPr>
        </p:nvSpPr>
        <p:spPr/>
        <p:txBody>
          <a:bodyPr/>
          <a:lstStyle/>
          <a:p>
            <a:fld id="{DF2EE00C-460B-4258-BA1A-32A3209A9229}" type="datetime1">
              <a:rPr lang="en-US" smtClean="0"/>
              <a:t>3/26/2024</a:t>
            </a:fld>
            <a:endParaRPr lang="en-US"/>
          </a:p>
        </p:txBody>
      </p:sp>
      <p:sp>
        <p:nvSpPr>
          <p:cNvPr id="5" name="Footer Placeholder 4">
            <a:extLst>
              <a:ext uri="{FF2B5EF4-FFF2-40B4-BE49-F238E27FC236}">
                <a16:creationId xmlns:a16="http://schemas.microsoft.com/office/drawing/2014/main" id="{C7DB58A0-546C-82B7-F105-990CF6443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95FB2-3886-EA12-F9AB-15690118B6DE}"/>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191587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12335-57FE-474B-BD24-7CEDA9BC2A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p:nvPr>
        </p:nvSpPr>
        <p:spPr>
          <a:xfrm>
            <a:off x="1008323" y="2590768"/>
            <a:ext cx="10363200" cy="1676464"/>
          </a:xfrm>
        </p:spPr>
        <p:txBody>
          <a:bodyPr anchor="ctr" anchorCtr="0">
            <a:noAutofit/>
          </a:bodyPr>
          <a:lstStyle>
            <a:lvl1pPr algn="l">
              <a:defRPr sz="2400" b="1">
                <a:solidFill>
                  <a:schemeClr val="accent2"/>
                </a:solidFill>
              </a:defRPr>
            </a:lvl1pPr>
          </a:lstStyle>
          <a:p>
            <a:r>
              <a:rPr lang="en-US" dirty="0"/>
              <a:t>Click to edit Master title style</a:t>
            </a:r>
          </a:p>
        </p:txBody>
      </p:sp>
      <p:pic>
        <p:nvPicPr>
          <p:cNvPr id="6" name="Graphic 5">
            <a:extLst>
              <a:ext uri="{FF2B5EF4-FFF2-40B4-BE49-F238E27FC236}">
                <a16:creationId xmlns:a16="http://schemas.microsoft.com/office/drawing/2014/main" id="{77F1AB5F-2075-08AD-A096-5F5AC0603B31}"/>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9556409" y="5838091"/>
            <a:ext cx="1484667" cy="686899"/>
          </a:xfrm>
          <a:prstGeom prst="rect">
            <a:avLst/>
          </a:prstGeom>
        </p:spPr>
      </p:pic>
    </p:spTree>
    <p:extLst>
      <p:ext uri="{BB962C8B-B14F-4D97-AF65-F5344CB8AC3E}">
        <p14:creationId xmlns:p14="http://schemas.microsoft.com/office/powerpoint/2010/main" val="46966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12335-57FE-474B-BD24-7CEDA9BC2A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p:nvPr>
        </p:nvSpPr>
        <p:spPr>
          <a:xfrm>
            <a:off x="1008323" y="2590768"/>
            <a:ext cx="10363200" cy="1676464"/>
          </a:xfrm>
        </p:spPr>
        <p:txBody>
          <a:bodyPr anchor="ctr" anchorCtr="0">
            <a:noAutofit/>
          </a:bodyPr>
          <a:lstStyle>
            <a:lvl1pPr algn="l">
              <a:defRPr sz="2400" b="1">
                <a:solidFill>
                  <a:schemeClr val="accent2"/>
                </a:solidFill>
              </a:defRPr>
            </a:lvl1pPr>
          </a:lstStyle>
          <a:p>
            <a:r>
              <a:rPr lang="en-US" dirty="0"/>
              <a:t>Click to edit Master title style</a:t>
            </a:r>
          </a:p>
        </p:txBody>
      </p:sp>
      <p:pic>
        <p:nvPicPr>
          <p:cNvPr id="6" name="Graphic 5">
            <a:extLst>
              <a:ext uri="{FF2B5EF4-FFF2-40B4-BE49-F238E27FC236}">
                <a16:creationId xmlns:a16="http://schemas.microsoft.com/office/drawing/2014/main" id="{77F1AB5F-2075-08AD-A096-5F5AC0603B31}"/>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9556409" y="5838091"/>
            <a:ext cx="1484667" cy="686899"/>
          </a:xfrm>
          <a:prstGeom prst="rect">
            <a:avLst/>
          </a:prstGeom>
        </p:spPr>
      </p:pic>
    </p:spTree>
    <p:extLst>
      <p:ext uri="{BB962C8B-B14F-4D97-AF65-F5344CB8AC3E}">
        <p14:creationId xmlns:p14="http://schemas.microsoft.com/office/powerpoint/2010/main" val="3871062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12335-57FE-474B-BD24-7CEDA9BC2A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p:nvPr>
        </p:nvSpPr>
        <p:spPr>
          <a:xfrm>
            <a:off x="1008323" y="2590768"/>
            <a:ext cx="10363200" cy="1676464"/>
          </a:xfrm>
        </p:spPr>
        <p:txBody>
          <a:bodyPr anchor="ctr" anchorCtr="0">
            <a:noAutofit/>
          </a:bodyPr>
          <a:lstStyle>
            <a:lvl1pPr algn="l">
              <a:defRPr sz="2400" b="1">
                <a:solidFill>
                  <a:schemeClr val="accent2"/>
                </a:solidFill>
              </a:defRPr>
            </a:lvl1pPr>
          </a:lstStyle>
          <a:p>
            <a:r>
              <a:rPr lang="en-US" dirty="0"/>
              <a:t>Click to edit Master title style</a:t>
            </a:r>
          </a:p>
        </p:txBody>
      </p:sp>
      <p:pic>
        <p:nvPicPr>
          <p:cNvPr id="6" name="Graphic 5">
            <a:extLst>
              <a:ext uri="{FF2B5EF4-FFF2-40B4-BE49-F238E27FC236}">
                <a16:creationId xmlns:a16="http://schemas.microsoft.com/office/drawing/2014/main" id="{77F1AB5F-2075-08AD-A096-5F5AC0603B31}"/>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9556409" y="5838091"/>
            <a:ext cx="1484667" cy="686899"/>
          </a:xfrm>
          <a:prstGeom prst="rect">
            <a:avLst/>
          </a:prstGeom>
        </p:spPr>
      </p:pic>
    </p:spTree>
    <p:extLst>
      <p:ext uri="{BB962C8B-B14F-4D97-AF65-F5344CB8AC3E}">
        <p14:creationId xmlns:p14="http://schemas.microsoft.com/office/powerpoint/2010/main" val="30945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12335-57FE-474B-BD24-7CEDA9BC2A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p:nvPr>
        </p:nvSpPr>
        <p:spPr>
          <a:xfrm>
            <a:off x="1008323" y="2590768"/>
            <a:ext cx="10363200" cy="1676464"/>
          </a:xfrm>
        </p:spPr>
        <p:txBody>
          <a:bodyPr anchor="ctr" anchorCtr="0">
            <a:noAutofit/>
          </a:bodyPr>
          <a:lstStyle>
            <a:lvl1pPr algn="l">
              <a:defRPr sz="2400" b="1">
                <a:solidFill>
                  <a:schemeClr val="accent2"/>
                </a:solidFill>
              </a:defRPr>
            </a:lvl1pPr>
          </a:lstStyle>
          <a:p>
            <a:r>
              <a:rPr lang="en-US" dirty="0"/>
              <a:t>Click to edit Master title style</a:t>
            </a:r>
          </a:p>
        </p:txBody>
      </p:sp>
      <p:pic>
        <p:nvPicPr>
          <p:cNvPr id="6" name="Graphic 5">
            <a:extLst>
              <a:ext uri="{FF2B5EF4-FFF2-40B4-BE49-F238E27FC236}">
                <a16:creationId xmlns:a16="http://schemas.microsoft.com/office/drawing/2014/main" id="{77F1AB5F-2075-08AD-A096-5F5AC0603B31}"/>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9556409" y="5838091"/>
            <a:ext cx="1484667" cy="686899"/>
          </a:xfrm>
          <a:prstGeom prst="rect">
            <a:avLst/>
          </a:prstGeom>
        </p:spPr>
      </p:pic>
    </p:spTree>
    <p:extLst>
      <p:ext uri="{BB962C8B-B14F-4D97-AF65-F5344CB8AC3E}">
        <p14:creationId xmlns:p14="http://schemas.microsoft.com/office/powerpoint/2010/main" val="3919327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D12335-57FE-474B-BD24-7CEDA9BC2A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p:nvPr>
        </p:nvSpPr>
        <p:spPr>
          <a:xfrm>
            <a:off x="1008323" y="2590768"/>
            <a:ext cx="10363200" cy="1676464"/>
          </a:xfrm>
        </p:spPr>
        <p:txBody>
          <a:bodyPr anchor="ctr" anchorCtr="0">
            <a:noAutofit/>
          </a:bodyPr>
          <a:lstStyle>
            <a:lvl1pPr algn="l">
              <a:defRPr sz="2400" b="1">
                <a:solidFill>
                  <a:schemeClr val="accent2"/>
                </a:solidFill>
              </a:defRPr>
            </a:lvl1pPr>
          </a:lstStyle>
          <a:p>
            <a:r>
              <a:rPr lang="en-US" dirty="0"/>
              <a:t>Click to edit Master title style</a:t>
            </a:r>
          </a:p>
        </p:txBody>
      </p:sp>
      <p:pic>
        <p:nvPicPr>
          <p:cNvPr id="6" name="Graphic 5">
            <a:extLst>
              <a:ext uri="{FF2B5EF4-FFF2-40B4-BE49-F238E27FC236}">
                <a16:creationId xmlns:a16="http://schemas.microsoft.com/office/drawing/2014/main" id="{77F1AB5F-2075-08AD-A096-5F5AC0603B31}"/>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9556409" y="5838091"/>
            <a:ext cx="1484667" cy="686899"/>
          </a:xfrm>
          <a:prstGeom prst="rect">
            <a:avLst/>
          </a:prstGeom>
        </p:spPr>
      </p:pic>
    </p:spTree>
    <p:extLst>
      <p:ext uri="{BB962C8B-B14F-4D97-AF65-F5344CB8AC3E}">
        <p14:creationId xmlns:p14="http://schemas.microsoft.com/office/powerpoint/2010/main" val="3647908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00FA80-3AD2-C049-8D6F-DBB6FD3B8FFB}"/>
              </a:ext>
            </a:extLst>
          </p:cNvPr>
          <p:cNvPicPr>
            <a:picLocks noChangeAspect="1"/>
          </p:cNvPicPr>
          <p:nvPr userDrawn="1"/>
        </p:nvPicPr>
        <p:blipFill>
          <a:blip r:embed="rId2"/>
          <a:stretch>
            <a:fillRect/>
          </a:stretch>
        </p:blipFill>
        <p:spPr>
          <a:xfrm>
            <a:off x="3130586" y="0"/>
            <a:ext cx="9061415" cy="6858000"/>
          </a:xfrm>
          <a:prstGeom prst="rect">
            <a:avLst/>
          </a:prstGeom>
        </p:spPr>
      </p:pic>
      <p:sp>
        <p:nvSpPr>
          <p:cNvPr id="5" name="Title 1"/>
          <p:cNvSpPr>
            <a:spLocks noGrp="1"/>
          </p:cNvSpPr>
          <p:nvPr>
            <p:ph type="ctrTitle" hasCustomPrompt="1"/>
          </p:nvPr>
        </p:nvSpPr>
        <p:spPr>
          <a:xfrm>
            <a:off x="6025663" y="2447742"/>
            <a:ext cx="5345861" cy="1453701"/>
          </a:xfrm>
        </p:spPr>
        <p:txBody>
          <a:bodyPr anchor="t" anchorCtr="0">
            <a:noAutofit/>
          </a:bodyPr>
          <a:lstStyle>
            <a:lvl1pPr algn="r">
              <a:defRPr sz="1350">
                <a:solidFill>
                  <a:schemeClr val="bg1"/>
                </a:solidFill>
              </a:defRPr>
            </a:lvl1pPr>
          </a:lstStyle>
          <a:p>
            <a:r>
              <a:rPr lang="en-US" dirty="0"/>
              <a:t>Name of Presenter</a:t>
            </a:r>
            <a:br>
              <a:rPr lang="en-US" dirty="0"/>
            </a:br>
            <a:r>
              <a:rPr lang="en-US" dirty="0"/>
              <a:t>Title of Presenter</a:t>
            </a:r>
            <a:br>
              <a:rPr lang="en-US" dirty="0"/>
            </a:br>
            <a:r>
              <a:rPr lang="en-US" dirty="0"/>
              <a:t>Phone Number (000) 000-0000 Ext. 0000</a:t>
            </a:r>
            <a:br>
              <a:rPr lang="en-US" dirty="0"/>
            </a:br>
            <a:br>
              <a:rPr lang="en-US" dirty="0"/>
            </a:br>
            <a:r>
              <a:rPr lang="en-US" dirty="0"/>
              <a:t>Email:</a:t>
            </a:r>
          </a:p>
        </p:txBody>
      </p:sp>
      <p:sp>
        <p:nvSpPr>
          <p:cNvPr id="6" name="Title 1"/>
          <p:cNvSpPr txBox="1">
            <a:spLocks/>
          </p:cNvSpPr>
          <p:nvPr userDrawn="1"/>
        </p:nvSpPr>
        <p:spPr>
          <a:xfrm>
            <a:off x="6025663" y="1614621"/>
            <a:ext cx="5345861" cy="518981"/>
          </a:xfrm>
          <a:prstGeom prst="rect">
            <a:avLst/>
          </a:prstGeom>
        </p:spPr>
        <p:txBody>
          <a:bodyPr vert="horz" lIns="68580" tIns="34290" rIns="68580" bIns="34290" rtlCol="0" anchor="t" anchorCtr="0">
            <a:no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pPr algn="r"/>
            <a:r>
              <a:rPr lang="en-US" sz="2400" b="1" dirty="0">
                <a:solidFill>
                  <a:schemeClr val="bg1"/>
                </a:solidFill>
              </a:rPr>
              <a:t>Contac</a:t>
            </a:r>
            <a:r>
              <a:rPr lang="en-US" sz="2400" b="1" baseline="0" dirty="0">
                <a:solidFill>
                  <a:schemeClr val="bg1"/>
                </a:solidFill>
              </a:rPr>
              <a:t>t Information</a:t>
            </a:r>
            <a:endParaRPr lang="en-US" sz="2400" b="1" dirty="0">
              <a:solidFill>
                <a:schemeClr val="bg1"/>
              </a:solidFill>
            </a:endParaRPr>
          </a:p>
        </p:txBody>
      </p:sp>
      <p:pic>
        <p:nvPicPr>
          <p:cNvPr id="4" name="Picture 3">
            <a:extLst>
              <a:ext uri="{FF2B5EF4-FFF2-40B4-BE49-F238E27FC236}">
                <a16:creationId xmlns:a16="http://schemas.microsoft.com/office/drawing/2014/main" id="{30B5436C-6099-84A2-9E2D-8898AAB788A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6590" y="548943"/>
            <a:ext cx="3367524" cy="1898797"/>
          </a:xfrm>
          <a:prstGeom prst="rect">
            <a:avLst/>
          </a:prstGeom>
        </p:spPr>
      </p:pic>
    </p:spTree>
    <p:extLst>
      <p:ext uri="{BB962C8B-B14F-4D97-AF65-F5344CB8AC3E}">
        <p14:creationId xmlns:p14="http://schemas.microsoft.com/office/powerpoint/2010/main" val="198492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EA10-AC4F-E7C8-8B5E-09AFE2592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B0C25-FC2A-7EED-EA23-FCDDA3A9F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C210B-AA8D-BEE0-C790-9D6E34D62F7E}"/>
              </a:ext>
            </a:extLst>
          </p:cNvPr>
          <p:cNvSpPr>
            <a:spLocks noGrp="1"/>
          </p:cNvSpPr>
          <p:nvPr>
            <p:ph type="dt" sz="half" idx="10"/>
          </p:nvPr>
        </p:nvSpPr>
        <p:spPr/>
        <p:txBody>
          <a:bodyPr/>
          <a:lstStyle/>
          <a:p>
            <a:fld id="{716C0505-402E-4D9B-BEAA-E79FD8FE49F5}" type="datetime1">
              <a:rPr lang="en-US" smtClean="0"/>
              <a:t>3/26/2024</a:t>
            </a:fld>
            <a:endParaRPr lang="en-US"/>
          </a:p>
        </p:txBody>
      </p:sp>
      <p:sp>
        <p:nvSpPr>
          <p:cNvPr id="5" name="Footer Placeholder 4">
            <a:extLst>
              <a:ext uri="{FF2B5EF4-FFF2-40B4-BE49-F238E27FC236}">
                <a16:creationId xmlns:a16="http://schemas.microsoft.com/office/drawing/2014/main" id="{C2C9D6A8-1653-36CA-DDE8-1C59D7D9A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A7A4A-3ED9-769B-29E2-ACBBCEC02CA5}"/>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113996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AA08-ED5F-AB9B-8423-1A1C88BDB6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9D04B-F70E-8EEB-72EE-D6A31F7DD0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6506C7-0E11-D7F0-7E60-AA0A7422C2EF}"/>
              </a:ext>
            </a:extLst>
          </p:cNvPr>
          <p:cNvSpPr>
            <a:spLocks noGrp="1"/>
          </p:cNvSpPr>
          <p:nvPr>
            <p:ph type="dt" sz="half" idx="10"/>
          </p:nvPr>
        </p:nvSpPr>
        <p:spPr/>
        <p:txBody>
          <a:bodyPr/>
          <a:lstStyle/>
          <a:p>
            <a:fld id="{B4A5F8F3-F3EB-417D-9040-CA466FF01240}" type="datetime1">
              <a:rPr lang="en-US" smtClean="0"/>
              <a:t>3/26/2024</a:t>
            </a:fld>
            <a:endParaRPr lang="en-US"/>
          </a:p>
        </p:txBody>
      </p:sp>
      <p:sp>
        <p:nvSpPr>
          <p:cNvPr id="5" name="Footer Placeholder 4">
            <a:extLst>
              <a:ext uri="{FF2B5EF4-FFF2-40B4-BE49-F238E27FC236}">
                <a16:creationId xmlns:a16="http://schemas.microsoft.com/office/drawing/2014/main" id="{53B1697B-33BB-BD27-24BF-9E43CB677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7D0C1-813C-CA4E-8A80-0480EA307EAA}"/>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231785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E504-DE86-22BC-ED79-348FCFA9E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57B52-4A80-206D-BE69-7B47E1720B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A06C0-F4C2-67EB-4745-575A2E441E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DD0C7E-D088-0889-5DA7-CCDACA868BC4}"/>
              </a:ext>
            </a:extLst>
          </p:cNvPr>
          <p:cNvSpPr>
            <a:spLocks noGrp="1"/>
          </p:cNvSpPr>
          <p:nvPr>
            <p:ph type="dt" sz="half" idx="10"/>
          </p:nvPr>
        </p:nvSpPr>
        <p:spPr/>
        <p:txBody>
          <a:bodyPr/>
          <a:lstStyle/>
          <a:p>
            <a:fld id="{C791C558-EFCF-4BCA-9B4B-9D6B8C5EEA0B}" type="datetime1">
              <a:rPr lang="en-US" smtClean="0"/>
              <a:t>3/26/2024</a:t>
            </a:fld>
            <a:endParaRPr lang="en-US"/>
          </a:p>
        </p:txBody>
      </p:sp>
      <p:sp>
        <p:nvSpPr>
          <p:cNvPr id="6" name="Footer Placeholder 5">
            <a:extLst>
              <a:ext uri="{FF2B5EF4-FFF2-40B4-BE49-F238E27FC236}">
                <a16:creationId xmlns:a16="http://schemas.microsoft.com/office/drawing/2014/main" id="{B866472A-3DAE-FCB4-0E25-F8FFFCF05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2CE8B-B501-0A6C-4D6B-AAADCC5615B3}"/>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267810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24FB-9350-0A43-A368-F6492DD734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2005F-A782-CF08-D7BD-99403D026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64F986-E6E7-8C29-3197-37FC94FC8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D5085-3680-A6EB-BA41-4507C1593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A5E0B9-08E1-6C28-09DB-FC82219DA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03E85-423A-1FAD-A626-CE45CFD91E00}"/>
              </a:ext>
            </a:extLst>
          </p:cNvPr>
          <p:cNvSpPr>
            <a:spLocks noGrp="1"/>
          </p:cNvSpPr>
          <p:nvPr>
            <p:ph type="dt" sz="half" idx="10"/>
          </p:nvPr>
        </p:nvSpPr>
        <p:spPr/>
        <p:txBody>
          <a:bodyPr/>
          <a:lstStyle/>
          <a:p>
            <a:fld id="{6E98D6D4-C97F-423E-A36D-C4B37EB995CF}" type="datetime1">
              <a:rPr lang="en-US" smtClean="0"/>
              <a:t>3/26/2024</a:t>
            </a:fld>
            <a:endParaRPr lang="en-US"/>
          </a:p>
        </p:txBody>
      </p:sp>
      <p:sp>
        <p:nvSpPr>
          <p:cNvPr id="8" name="Footer Placeholder 7">
            <a:extLst>
              <a:ext uri="{FF2B5EF4-FFF2-40B4-BE49-F238E27FC236}">
                <a16:creationId xmlns:a16="http://schemas.microsoft.com/office/drawing/2014/main" id="{4EF841B9-0B4D-116F-B5A6-CCE651F81F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C7070E-7398-5747-F9D9-6568806E47E3}"/>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404079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7137-E16F-FFCC-7715-765B2F453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B918E5-3B15-E140-5D1E-5D655E47FE06}"/>
              </a:ext>
            </a:extLst>
          </p:cNvPr>
          <p:cNvSpPr>
            <a:spLocks noGrp="1"/>
          </p:cNvSpPr>
          <p:nvPr>
            <p:ph type="dt" sz="half" idx="10"/>
          </p:nvPr>
        </p:nvSpPr>
        <p:spPr/>
        <p:txBody>
          <a:bodyPr/>
          <a:lstStyle/>
          <a:p>
            <a:fld id="{72F8C4BF-2992-4D0C-B26F-861D0ED76F0F}" type="datetime1">
              <a:rPr lang="en-US" smtClean="0"/>
              <a:t>3/26/2024</a:t>
            </a:fld>
            <a:endParaRPr lang="en-US"/>
          </a:p>
        </p:txBody>
      </p:sp>
      <p:sp>
        <p:nvSpPr>
          <p:cNvPr id="4" name="Footer Placeholder 3">
            <a:extLst>
              <a:ext uri="{FF2B5EF4-FFF2-40B4-BE49-F238E27FC236}">
                <a16:creationId xmlns:a16="http://schemas.microsoft.com/office/drawing/2014/main" id="{65A6186D-40A8-0829-2012-37BD3E094F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31535-8FD1-3F73-C90E-46E7297A73DD}"/>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29027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0F1B9-24BD-3D1D-957C-C44A614751DA}"/>
              </a:ext>
            </a:extLst>
          </p:cNvPr>
          <p:cNvSpPr>
            <a:spLocks noGrp="1"/>
          </p:cNvSpPr>
          <p:nvPr>
            <p:ph type="dt" sz="half" idx="10"/>
          </p:nvPr>
        </p:nvSpPr>
        <p:spPr/>
        <p:txBody>
          <a:bodyPr/>
          <a:lstStyle/>
          <a:p>
            <a:fld id="{6A0E4D9B-DCA5-41B3-BDF2-B8D987EF61AD}" type="datetime1">
              <a:rPr lang="en-US" smtClean="0"/>
              <a:t>3/26/2024</a:t>
            </a:fld>
            <a:endParaRPr lang="en-US"/>
          </a:p>
        </p:txBody>
      </p:sp>
      <p:sp>
        <p:nvSpPr>
          <p:cNvPr id="3" name="Footer Placeholder 2">
            <a:extLst>
              <a:ext uri="{FF2B5EF4-FFF2-40B4-BE49-F238E27FC236}">
                <a16:creationId xmlns:a16="http://schemas.microsoft.com/office/drawing/2014/main" id="{F3E02FD9-EE6A-0273-33FE-12E3274F25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E131A-E553-BABA-1E29-E1D933F15A4D}"/>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229518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8D76-AA36-D718-9C33-F26E05977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1B365-4FD3-8445-EEEF-2BCC77B74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EA83AA-4083-A8D3-1BD8-811F4F6E3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F64FD-66B2-3E5B-C3C5-0B5406A9644C}"/>
              </a:ext>
            </a:extLst>
          </p:cNvPr>
          <p:cNvSpPr>
            <a:spLocks noGrp="1"/>
          </p:cNvSpPr>
          <p:nvPr>
            <p:ph type="dt" sz="half" idx="10"/>
          </p:nvPr>
        </p:nvSpPr>
        <p:spPr/>
        <p:txBody>
          <a:bodyPr/>
          <a:lstStyle/>
          <a:p>
            <a:fld id="{54C77AAA-4328-412F-AB46-FFA7F8EDE431}" type="datetime1">
              <a:rPr lang="en-US" smtClean="0"/>
              <a:t>3/26/2024</a:t>
            </a:fld>
            <a:endParaRPr lang="en-US"/>
          </a:p>
        </p:txBody>
      </p:sp>
      <p:sp>
        <p:nvSpPr>
          <p:cNvPr id="6" name="Footer Placeholder 5">
            <a:extLst>
              <a:ext uri="{FF2B5EF4-FFF2-40B4-BE49-F238E27FC236}">
                <a16:creationId xmlns:a16="http://schemas.microsoft.com/office/drawing/2014/main" id="{BC2E6C42-E555-7D9A-AE3D-49037760C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7AE73-136D-FF48-5F36-E24ADBF95BA4}"/>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112523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9569-B2D3-B967-1A19-AEE3B4F42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089B4-E1C2-F40F-E16F-15556F7090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28CEB-24DC-5F17-15BC-2D3AAB633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DA65D-4BF9-C542-F39C-BA4A89D1956D}"/>
              </a:ext>
            </a:extLst>
          </p:cNvPr>
          <p:cNvSpPr>
            <a:spLocks noGrp="1"/>
          </p:cNvSpPr>
          <p:nvPr>
            <p:ph type="dt" sz="half" idx="10"/>
          </p:nvPr>
        </p:nvSpPr>
        <p:spPr/>
        <p:txBody>
          <a:bodyPr/>
          <a:lstStyle/>
          <a:p>
            <a:fld id="{0569F2E6-E733-48E3-AF9D-5769AAC38EEB}" type="datetime1">
              <a:rPr lang="en-US" smtClean="0"/>
              <a:t>3/26/2024</a:t>
            </a:fld>
            <a:endParaRPr lang="en-US"/>
          </a:p>
        </p:txBody>
      </p:sp>
      <p:sp>
        <p:nvSpPr>
          <p:cNvPr id="6" name="Footer Placeholder 5">
            <a:extLst>
              <a:ext uri="{FF2B5EF4-FFF2-40B4-BE49-F238E27FC236}">
                <a16:creationId xmlns:a16="http://schemas.microsoft.com/office/drawing/2014/main" id="{220B9562-B2B8-85CA-E7A2-FAEA2C3B6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02DD5-11D5-88B1-0654-62F3FC52FA41}"/>
              </a:ext>
            </a:extLst>
          </p:cNvPr>
          <p:cNvSpPr>
            <a:spLocks noGrp="1"/>
          </p:cNvSpPr>
          <p:nvPr>
            <p:ph type="sldNum" sz="quarter" idx="12"/>
          </p:nvPr>
        </p:nvSpPr>
        <p:spPr/>
        <p:txBody>
          <a:bodyPr/>
          <a:lstStyle/>
          <a:p>
            <a:fld id="{686D4B69-25F6-46F4-B4EA-C8D3128854F8}" type="slidenum">
              <a:rPr lang="en-US" smtClean="0"/>
              <a:t>‹#›</a:t>
            </a:fld>
            <a:endParaRPr lang="en-US"/>
          </a:p>
        </p:txBody>
      </p:sp>
    </p:spTree>
    <p:extLst>
      <p:ext uri="{BB962C8B-B14F-4D97-AF65-F5344CB8AC3E}">
        <p14:creationId xmlns:p14="http://schemas.microsoft.com/office/powerpoint/2010/main" val="219548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39236-7911-8A6D-07FB-B8CF3CB4D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19033-8489-2AC1-1AFF-4F50B0847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94AEF-9648-5538-AF15-D50B7E935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975B81-F526-44C7-8BD9-1FD33E181185}" type="datetime1">
              <a:rPr lang="en-US" smtClean="0"/>
              <a:t>3/26/2024</a:t>
            </a:fld>
            <a:endParaRPr lang="en-US"/>
          </a:p>
        </p:txBody>
      </p:sp>
      <p:sp>
        <p:nvSpPr>
          <p:cNvPr id="5" name="Footer Placeholder 4">
            <a:extLst>
              <a:ext uri="{FF2B5EF4-FFF2-40B4-BE49-F238E27FC236}">
                <a16:creationId xmlns:a16="http://schemas.microsoft.com/office/drawing/2014/main" id="{4BEECF0C-407D-4D1F-8963-93A8788F0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FF993C-1201-ABF5-5CB7-8ECD1F4AD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6D4B69-25F6-46F4-B4EA-C8D3128854F8}" type="slidenum">
              <a:rPr lang="en-US" smtClean="0"/>
              <a:t>‹#›</a:t>
            </a:fld>
            <a:endParaRPr lang="en-US"/>
          </a:p>
        </p:txBody>
      </p:sp>
    </p:spTree>
    <p:extLst>
      <p:ext uri="{BB962C8B-B14F-4D97-AF65-F5344CB8AC3E}">
        <p14:creationId xmlns:p14="http://schemas.microsoft.com/office/powerpoint/2010/main" val="3748582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hyperlink" Target="mailto:teaguech@emwd.org" TargetMode="External"/><Relationship Id="rId3" Type="http://schemas.openxmlformats.org/officeDocument/2006/relationships/hyperlink" Target="mailto:mouawadj@emwd.org" TargetMode="External"/><Relationship Id="rId7" Type="http://schemas.openxmlformats.org/officeDocument/2006/relationships/hyperlink" Target="mailto:barrazal@emwd.org"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mailto:arroyoa@emwd.org" TargetMode="External"/><Relationship Id="rId5" Type="http://schemas.openxmlformats.org/officeDocument/2006/relationships/hyperlink" Target="mailto:alexandl@emwd.org" TargetMode="External"/><Relationship Id="rId10" Type="http://schemas.openxmlformats.org/officeDocument/2006/relationships/image" Target="../media/image6.png"/><Relationship Id="rId4" Type="http://schemas.openxmlformats.org/officeDocument/2006/relationships/hyperlink" Target="mailto:kanetisn@emwd.org"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3810" y="3023754"/>
            <a:ext cx="4900144" cy="2736965"/>
          </a:xfrm>
        </p:spPr>
        <p:txBody>
          <a:bodyPr anchor="t">
            <a:normAutofit/>
          </a:bodyPr>
          <a:lstStyle/>
          <a:p>
            <a:pPr algn="l"/>
            <a:r>
              <a:rPr lang="en-US" sz="4600" dirty="0"/>
              <a:t>Northern Murrieta Keyhole Stakeholder Meeting</a:t>
            </a:r>
          </a:p>
        </p:txBody>
      </p:sp>
      <p:sp>
        <p:nvSpPr>
          <p:cNvPr id="3" name="Subtitle 2"/>
          <p:cNvSpPr>
            <a:spLocks noGrp="1"/>
          </p:cNvSpPr>
          <p:nvPr>
            <p:ph type="subTitle" idx="1"/>
          </p:nvPr>
        </p:nvSpPr>
        <p:spPr>
          <a:xfrm>
            <a:off x="1113809" y="1016076"/>
            <a:ext cx="4900143" cy="1709849"/>
          </a:xfrm>
        </p:spPr>
        <p:txBody>
          <a:bodyPr anchor="b">
            <a:normAutofit/>
          </a:bodyPr>
          <a:lstStyle/>
          <a:p>
            <a:pPr algn="l"/>
            <a:r>
              <a:rPr lang="en-US" sz="2000"/>
              <a:t>March 26, 2024</a:t>
            </a:r>
          </a:p>
        </p:txBody>
      </p:sp>
      <p:grpSp>
        <p:nvGrpSpPr>
          <p:cNvPr id="85" name="Group 8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86" name="Rectangle 8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EDDE51-2011-BB3B-56CD-86F073295E3D}"/>
              </a:ext>
            </a:extLst>
          </p:cNvPr>
          <p:cNvPicPr>
            <a:picLocks noChangeAspect="1"/>
          </p:cNvPicPr>
          <p:nvPr/>
        </p:nvPicPr>
        <p:blipFill rotWithShape="1">
          <a:blip r:embed="rId3"/>
          <a:srcRect r="2" b="4045"/>
          <a:stretch/>
        </p:blipFill>
        <p:spPr>
          <a:xfrm>
            <a:off x="7114162" y="471748"/>
            <a:ext cx="4324849" cy="2552007"/>
          </a:xfrm>
          <a:prstGeom prst="rect">
            <a:avLst/>
          </a:prstGeom>
        </p:spPr>
      </p:pic>
      <p:sp>
        <p:nvSpPr>
          <p:cNvPr id="89" name="Rectangle 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6AD7CBC-AC5A-A451-116C-C9ED78D6E077}"/>
              </a:ext>
            </a:extLst>
          </p:cNvPr>
          <p:cNvPicPr>
            <a:picLocks noChangeAspect="1"/>
          </p:cNvPicPr>
          <p:nvPr/>
        </p:nvPicPr>
        <p:blipFill>
          <a:blip r:embed="rId4"/>
          <a:stretch>
            <a:fillRect/>
          </a:stretch>
        </p:blipFill>
        <p:spPr>
          <a:xfrm>
            <a:off x="7004638" y="3869126"/>
            <a:ext cx="4658225" cy="2141149"/>
          </a:xfrm>
          <a:prstGeom prst="rect">
            <a:avLst/>
          </a:prstGeom>
        </p:spPr>
      </p:pic>
    </p:spTree>
    <p:extLst>
      <p:ext uri="{BB962C8B-B14F-4D97-AF65-F5344CB8AC3E}">
        <p14:creationId xmlns:p14="http://schemas.microsoft.com/office/powerpoint/2010/main" val="395958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Developments- South Block</a:t>
            </a:r>
          </a:p>
        </p:txBody>
      </p:sp>
      <p:pic>
        <p:nvPicPr>
          <p:cNvPr id="5" name="Picture 4" descr="A map of a neighborhood&#10;&#10;Description automatically generated">
            <a:extLst>
              <a:ext uri="{FF2B5EF4-FFF2-40B4-BE49-F238E27FC236}">
                <a16:creationId xmlns:a16="http://schemas.microsoft.com/office/drawing/2014/main" id="{7FD8F317-4E34-555F-E86E-5325EF33F7C5}"/>
              </a:ext>
            </a:extLst>
          </p:cNvPr>
          <p:cNvPicPr>
            <a:picLocks noChangeAspect="1"/>
          </p:cNvPicPr>
          <p:nvPr/>
        </p:nvPicPr>
        <p:blipFill rotWithShape="1">
          <a:blip r:embed="rId3"/>
          <a:srcRect t="7203"/>
          <a:stretch/>
        </p:blipFill>
        <p:spPr>
          <a:xfrm>
            <a:off x="2786743" y="1521680"/>
            <a:ext cx="6344491" cy="4886327"/>
          </a:xfrm>
          <a:prstGeom prst="rect">
            <a:avLst/>
          </a:prstGeom>
        </p:spPr>
      </p:pic>
      <p:sp>
        <p:nvSpPr>
          <p:cNvPr id="3" name="Slide Number Placeholder 2">
            <a:extLst>
              <a:ext uri="{FF2B5EF4-FFF2-40B4-BE49-F238E27FC236}">
                <a16:creationId xmlns:a16="http://schemas.microsoft.com/office/drawing/2014/main" id="{F1184F02-FEBB-31F2-DC5C-0F7C7BE665DF}"/>
              </a:ext>
            </a:extLst>
          </p:cNvPr>
          <p:cNvSpPr>
            <a:spLocks noGrp="1"/>
          </p:cNvSpPr>
          <p:nvPr>
            <p:ph type="sldNum" sz="quarter" idx="12"/>
          </p:nvPr>
        </p:nvSpPr>
        <p:spPr/>
        <p:txBody>
          <a:bodyPr/>
          <a:lstStyle/>
          <a:p>
            <a:fld id="{686D4B69-25F6-46F4-B4EA-C8D3128854F8}" type="slidenum">
              <a:rPr lang="en-US" smtClean="0"/>
              <a:t>10</a:t>
            </a:fld>
            <a:endParaRPr lang="en-US"/>
          </a:p>
        </p:txBody>
      </p:sp>
    </p:spTree>
    <p:extLst>
      <p:ext uri="{BB962C8B-B14F-4D97-AF65-F5344CB8AC3E}">
        <p14:creationId xmlns:p14="http://schemas.microsoft.com/office/powerpoint/2010/main" val="132178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293338"/>
            <a:ext cx="9144000" cy="3274592"/>
          </a:xfrm>
        </p:spPr>
        <p:txBody>
          <a:bodyPr vert="horz" lIns="91440" tIns="45720" rIns="91440" bIns="45720" rtlCol="0" anchor="ctr">
            <a:normAutofit/>
          </a:bodyPr>
          <a:lstStyle/>
          <a:p>
            <a:pPr algn="ctr"/>
            <a:r>
              <a:rPr lang="en-US" sz="5400" b="0" kern="1200" dirty="0">
                <a:solidFill>
                  <a:schemeClr val="tx1"/>
                </a:solidFill>
                <a:latin typeface="+mj-lt"/>
                <a:ea typeface="+mj-ea"/>
                <a:cs typeface="+mj-cs"/>
              </a:rPr>
              <a:t>Backbone Infrastructure Planning</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49187E2-C871-F941-BA9A-D7670175266C}"/>
              </a:ext>
            </a:extLst>
          </p:cNvPr>
          <p:cNvSpPr>
            <a:spLocks noGrp="1"/>
          </p:cNvSpPr>
          <p:nvPr>
            <p:ph type="title"/>
          </p:nvPr>
        </p:nvSpPr>
        <p:spPr>
          <a:xfrm>
            <a:off x="1043631" y="873940"/>
            <a:ext cx="5052369" cy="1035781"/>
          </a:xfrm>
        </p:spPr>
        <p:txBody>
          <a:bodyPr anchor="ctr">
            <a:noAutofit/>
          </a:bodyPr>
          <a:lstStyle/>
          <a:p>
            <a:r>
              <a:rPr lang="en-US" dirty="0"/>
              <a:t>Roadways and Drainage</a:t>
            </a:r>
          </a:p>
        </p:txBody>
      </p:sp>
      <p:sp>
        <p:nvSpPr>
          <p:cNvPr id="5" name="Content Placeholder 4">
            <a:extLst>
              <a:ext uri="{FF2B5EF4-FFF2-40B4-BE49-F238E27FC236}">
                <a16:creationId xmlns:a16="http://schemas.microsoft.com/office/drawing/2014/main" id="{AE9F9710-A2DC-EA0A-F04B-44A2C8D4F211}"/>
              </a:ext>
            </a:extLst>
          </p:cNvPr>
          <p:cNvSpPr>
            <a:spLocks noGrp="1"/>
          </p:cNvSpPr>
          <p:nvPr>
            <p:ph idx="1"/>
          </p:nvPr>
        </p:nvSpPr>
        <p:spPr>
          <a:xfrm>
            <a:off x="1045029" y="2524721"/>
            <a:ext cx="4991629" cy="3677123"/>
          </a:xfrm>
        </p:spPr>
        <p:txBody>
          <a:bodyPr anchor="ctr">
            <a:normAutofit/>
          </a:bodyPr>
          <a:lstStyle/>
          <a:p>
            <a:r>
              <a:rPr lang="en-US" sz="1800" dirty="0"/>
              <a:t>Backbone roadway grid</a:t>
            </a:r>
          </a:p>
          <a:p>
            <a:pPr lvl="1">
              <a:buFontTx/>
              <a:buChar char="-"/>
            </a:pPr>
            <a:r>
              <a:rPr lang="en-US" sz="1800" dirty="0"/>
              <a:t>Interim road width per City Std. No. 113</a:t>
            </a:r>
          </a:p>
          <a:p>
            <a:pPr lvl="1">
              <a:buFontTx/>
              <a:buChar char="-"/>
            </a:pPr>
            <a:r>
              <a:rPr lang="en-US" sz="1800" dirty="0"/>
              <a:t>Ultimate road profile established to accommodate drainage culverts, as well as backbone water and sewer pipelines</a:t>
            </a:r>
          </a:p>
          <a:p>
            <a:pPr lvl="1">
              <a:buFontTx/>
              <a:buChar char="-"/>
            </a:pPr>
            <a:r>
              <a:rPr lang="en-US" sz="1800" dirty="0"/>
              <a:t>Requires slope easements and/or additional Right-of-Way (ROW) acquisition</a:t>
            </a:r>
          </a:p>
          <a:p>
            <a:r>
              <a:rPr lang="en-US" sz="1800" dirty="0">
                <a:latin typeface="Aptos" panose="020B0004020202020204" pitchFamily="34" charset="0"/>
                <a:ea typeface="Aptos" panose="020B0004020202020204" pitchFamily="34" charset="0"/>
              </a:rPr>
              <a:t>Ultimate roadway would follow City Std 105</a:t>
            </a:r>
          </a:p>
          <a:p>
            <a:pPr lvl="1">
              <a:buFontTx/>
              <a:buChar char="-"/>
            </a:pPr>
            <a:r>
              <a:rPr lang="en-US" sz="1800" dirty="0">
                <a:latin typeface="Aptos" panose="020B0004020202020204" pitchFamily="34" charset="0"/>
                <a:ea typeface="Aptos" panose="020B0004020202020204" pitchFamily="34" charset="0"/>
              </a:rPr>
              <a:t>Collector Street with 44-foot wide pavement on a 66-foot wide right of way</a:t>
            </a:r>
            <a:endParaRPr lang="en-US" sz="1800" dirty="0">
              <a:latin typeface="Calibri" panose="020F0502020204030204" pitchFamily="34" charset="0"/>
              <a:ea typeface="Aptos" panose="020B0004020202020204" pitchFamily="34" charset="0"/>
            </a:endParaRPr>
          </a:p>
          <a:p>
            <a:pPr lvl="1"/>
            <a:endParaRPr lang="en-US" sz="1800" dirty="0"/>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map of a city&#10;&#10;Description automatically generated with medium confidence">
            <a:extLst>
              <a:ext uri="{FF2B5EF4-FFF2-40B4-BE49-F238E27FC236}">
                <a16:creationId xmlns:a16="http://schemas.microsoft.com/office/drawing/2014/main" id="{52126308-2073-2B29-CC06-E57C9925A58A}"/>
              </a:ext>
            </a:extLst>
          </p:cNvPr>
          <p:cNvPicPr>
            <a:picLocks noChangeAspect="1"/>
          </p:cNvPicPr>
          <p:nvPr/>
        </p:nvPicPr>
        <p:blipFill rotWithShape="1">
          <a:blip r:embed="rId2"/>
          <a:srcRect l="13237" b="5089"/>
          <a:stretch/>
        </p:blipFill>
        <p:spPr>
          <a:xfrm rot="16200000">
            <a:off x="6484009" y="1871083"/>
            <a:ext cx="5116220" cy="3176118"/>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09876D5-8B67-99A9-74F3-8999436510CF}"/>
              </a:ext>
            </a:extLst>
          </p:cNvPr>
          <p:cNvSpPr>
            <a:spLocks noGrp="1"/>
          </p:cNvSpPr>
          <p:nvPr>
            <p:ph type="sldNum" sz="quarter" idx="12"/>
          </p:nvPr>
        </p:nvSpPr>
        <p:spPr/>
        <p:txBody>
          <a:bodyPr/>
          <a:lstStyle/>
          <a:p>
            <a:fld id="{686D4B69-25F6-46F4-B4EA-C8D3128854F8}" type="slidenum">
              <a:rPr lang="en-US" smtClean="0"/>
              <a:t>12</a:t>
            </a:fld>
            <a:endParaRPr lang="en-US"/>
          </a:p>
        </p:txBody>
      </p:sp>
    </p:spTree>
    <p:extLst>
      <p:ext uri="{BB962C8B-B14F-4D97-AF65-F5344CB8AC3E}">
        <p14:creationId xmlns:p14="http://schemas.microsoft.com/office/powerpoint/2010/main" val="5860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7685E-D657-FD29-0AE1-F8315AF3DD60}"/>
              </a:ext>
            </a:extLst>
          </p:cNvPr>
          <p:cNvSpPr>
            <a:spLocks noGrp="1"/>
          </p:cNvSpPr>
          <p:nvPr>
            <p:ph type="title"/>
          </p:nvPr>
        </p:nvSpPr>
        <p:spPr>
          <a:xfrm>
            <a:off x="808638" y="386930"/>
            <a:ext cx="9236700" cy="1188950"/>
          </a:xfrm>
        </p:spPr>
        <p:txBody>
          <a:bodyPr anchor="b">
            <a:normAutofit/>
          </a:bodyPr>
          <a:lstStyle/>
          <a:p>
            <a:r>
              <a:rPr lang="en-US" dirty="0"/>
              <a:t>Right of Way / Offers of Dedication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E59226-02E2-6AEC-5818-F1EBA6991B16}"/>
              </a:ext>
            </a:extLst>
          </p:cNvPr>
          <p:cNvSpPr>
            <a:spLocks noGrp="1"/>
          </p:cNvSpPr>
          <p:nvPr>
            <p:ph idx="1"/>
          </p:nvPr>
        </p:nvSpPr>
        <p:spPr>
          <a:xfrm>
            <a:off x="793660" y="2599509"/>
            <a:ext cx="10143668" cy="3435531"/>
          </a:xfrm>
        </p:spPr>
        <p:txBody>
          <a:bodyPr anchor="ctr">
            <a:normAutofit/>
          </a:bodyPr>
          <a:lstStyle/>
          <a:p>
            <a:r>
              <a:rPr lang="en-US" sz="2400" dirty="0">
                <a:latin typeface="Aptos" panose="020B0004020202020204" pitchFamily="34" charset="0"/>
                <a:ea typeface="Aptos" panose="020B0004020202020204" pitchFamily="34" charset="0"/>
              </a:rPr>
              <a:t>The City of Murrieta would need to take existing parcel maps to City Council for acceptance of offers of dedication of roadway easements to public use for street and public utility purposes to allow interim street improvement installations</a:t>
            </a:r>
          </a:p>
          <a:p>
            <a:r>
              <a:rPr lang="en-US" sz="2400" dirty="0">
                <a:latin typeface="Aptos" panose="020B0004020202020204" pitchFamily="34" charset="0"/>
                <a:ea typeface="Aptos" panose="020B0004020202020204" pitchFamily="34" charset="0"/>
              </a:rPr>
              <a:t>The offers of dedication were made to the County of Riverside, as the underlying maps were typically recorded in the County of Riverside in the late 1970’s</a:t>
            </a:r>
            <a:endParaRPr lang="en-US" sz="2400" dirty="0">
              <a:latin typeface="Calibri" panose="020F0502020204030204" pitchFamily="34" charset="0"/>
              <a:ea typeface="Aptos" panose="020B0004020202020204" pitchFamily="34" charset="0"/>
            </a:endParaRPr>
          </a:p>
          <a:p>
            <a:endParaRPr lang="en-US" sz="2400" dirty="0"/>
          </a:p>
        </p:txBody>
      </p:sp>
      <p:sp>
        <p:nvSpPr>
          <p:cNvPr id="4" name="Slide Number Placeholder 3">
            <a:extLst>
              <a:ext uri="{FF2B5EF4-FFF2-40B4-BE49-F238E27FC236}">
                <a16:creationId xmlns:a16="http://schemas.microsoft.com/office/drawing/2014/main" id="{F71A065F-5FE5-0D94-399F-508F74961E15}"/>
              </a:ext>
            </a:extLst>
          </p:cNvPr>
          <p:cNvSpPr>
            <a:spLocks noGrp="1"/>
          </p:cNvSpPr>
          <p:nvPr>
            <p:ph type="sldNum" sz="quarter" idx="12"/>
          </p:nvPr>
        </p:nvSpPr>
        <p:spPr/>
        <p:txBody>
          <a:bodyPr/>
          <a:lstStyle/>
          <a:p>
            <a:fld id="{686D4B69-25F6-46F4-B4EA-C8D3128854F8}" type="slidenum">
              <a:rPr lang="en-US" smtClean="0"/>
              <a:t>13</a:t>
            </a:fld>
            <a:endParaRPr lang="en-US"/>
          </a:p>
        </p:txBody>
      </p:sp>
    </p:spTree>
    <p:extLst>
      <p:ext uri="{BB962C8B-B14F-4D97-AF65-F5344CB8AC3E}">
        <p14:creationId xmlns:p14="http://schemas.microsoft.com/office/powerpoint/2010/main" val="25626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187E2-C871-F941-BA9A-D7670175266C}"/>
              </a:ext>
            </a:extLst>
          </p:cNvPr>
          <p:cNvSpPr>
            <a:spLocks noGrp="1"/>
          </p:cNvSpPr>
          <p:nvPr>
            <p:ph type="title"/>
          </p:nvPr>
        </p:nvSpPr>
        <p:spPr>
          <a:xfrm>
            <a:off x="838200" y="74986"/>
            <a:ext cx="10515600" cy="1325563"/>
          </a:xfrm>
        </p:spPr>
        <p:txBody>
          <a:bodyPr/>
          <a:lstStyle/>
          <a:p>
            <a:r>
              <a:rPr lang="en-US" dirty="0"/>
              <a:t>Proposed Water System</a:t>
            </a:r>
          </a:p>
        </p:txBody>
      </p:sp>
      <p:sp>
        <p:nvSpPr>
          <p:cNvPr id="5" name="Content Placeholder 4">
            <a:extLst>
              <a:ext uri="{FF2B5EF4-FFF2-40B4-BE49-F238E27FC236}">
                <a16:creationId xmlns:a16="http://schemas.microsoft.com/office/drawing/2014/main" id="{AE9F9710-A2DC-EA0A-F04B-44A2C8D4F211}"/>
              </a:ext>
            </a:extLst>
          </p:cNvPr>
          <p:cNvSpPr>
            <a:spLocks noGrp="1"/>
          </p:cNvSpPr>
          <p:nvPr>
            <p:ph idx="1"/>
          </p:nvPr>
        </p:nvSpPr>
        <p:spPr>
          <a:xfrm>
            <a:off x="1235476" y="1287618"/>
            <a:ext cx="3493542" cy="4945545"/>
          </a:xfrm>
        </p:spPr>
        <p:txBody>
          <a:bodyPr>
            <a:normAutofit/>
          </a:bodyPr>
          <a:lstStyle/>
          <a:p>
            <a:r>
              <a:rPr lang="en-US" sz="2000" dirty="0"/>
              <a:t>12-inch (on-site) Backbone water pipelines (1698 Pressure Zone)</a:t>
            </a:r>
          </a:p>
          <a:p>
            <a:pPr lvl="1">
              <a:buFont typeface="Aptos" panose="020B0004020202020204" pitchFamily="34" charset="0"/>
              <a:buChar char="-"/>
            </a:pPr>
            <a:r>
              <a:rPr lang="en-US" sz="1800" dirty="0"/>
              <a:t>Fire flow capability for multi-family development</a:t>
            </a:r>
          </a:p>
          <a:p>
            <a:pPr lvl="1">
              <a:buFont typeface="Aptos" panose="020B0004020202020204" pitchFamily="34" charset="0"/>
              <a:buChar char="-"/>
            </a:pPr>
            <a:r>
              <a:rPr lang="en-US" sz="1800" dirty="0"/>
              <a:t>            Represents recommended deferral</a:t>
            </a:r>
          </a:p>
          <a:p>
            <a:r>
              <a:rPr lang="en-US" sz="2000" dirty="0"/>
              <a:t>Additional (off-site) water storage in 1698 PZ</a:t>
            </a:r>
          </a:p>
          <a:p>
            <a:pPr lvl="1">
              <a:buFont typeface="Aptos" panose="020B0004020202020204" pitchFamily="34" charset="0"/>
              <a:buChar char="-"/>
            </a:pPr>
            <a:r>
              <a:rPr lang="en-US" sz="1800" dirty="0"/>
              <a:t>2.31 MG (MDD)</a:t>
            </a:r>
          </a:p>
          <a:p>
            <a:pPr lvl="1">
              <a:buFont typeface="Aptos" panose="020B0004020202020204" pitchFamily="34" charset="0"/>
              <a:buChar char="-"/>
            </a:pPr>
            <a:r>
              <a:rPr lang="en-US" sz="1800" dirty="0"/>
              <a:t>Will be accommodated by 2</a:t>
            </a:r>
            <a:r>
              <a:rPr lang="en-US" sz="1800" baseline="30000" dirty="0"/>
              <a:t>nd</a:t>
            </a:r>
            <a:r>
              <a:rPr lang="en-US" sz="1800" dirty="0"/>
              <a:t> Keller Tank (CIP Project)</a:t>
            </a:r>
          </a:p>
          <a:p>
            <a:endParaRPr lang="en-US" dirty="0"/>
          </a:p>
        </p:txBody>
      </p:sp>
      <p:sp>
        <p:nvSpPr>
          <p:cNvPr id="2" name="Rectangle: Rounded Corners 1">
            <a:extLst>
              <a:ext uri="{FF2B5EF4-FFF2-40B4-BE49-F238E27FC236}">
                <a16:creationId xmlns:a16="http://schemas.microsoft.com/office/drawing/2014/main" id="{C2BB8FEB-FAD4-ECB5-F784-2353867B5127}"/>
              </a:ext>
            </a:extLst>
          </p:cNvPr>
          <p:cNvSpPr/>
          <p:nvPr/>
        </p:nvSpPr>
        <p:spPr>
          <a:xfrm>
            <a:off x="1973781" y="2777746"/>
            <a:ext cx="538338" cy="212878"/>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10B6410-6FF6-F594-F99E-4A4377420A0E}"/>
              </a:ext>
            </a:extLst>
          </p:cNvPr>
          <p:cNvPicPr>
            <a:picLocks noChangeAspect="1"/>
          </p:cNvPicPr>
          <p:nvPr/>
        </p:nvPicPr>
        <p:blipFill>
          <a:blip r:embed="rId2"/>
          <a:stretch>
            <a:fillRect/>
          </a:stretch>
        </p:blipFill>
        <p:spPr>
          <a:xfrm>
            <a:off x="5239286" y="1117117"/>
            <a:ext cx="4440595" cy="4945546"/>
          </a:xfrm>
          <a:prstGeom prst="rect">
            <a:avLst/>
          </a:prstGeom>
        </p:spPr>
      </p:pic>
      <p:sp>
        <p:nvSpPr>
          <p:cNvPr id="6" name="Rectangle: Rounded Corners 5">
            <a:extLst>
              <a:ext uri="{FF2B5EF4-FFF2-40B4-BE49-F238E27FC236}">
                <a16:creationId xmlns:a16="http://schemas.microsoft.com/office/drawing/2014/main" id="{508EBA68-6E53-5855-C307-B73B9B40C6A2}"/>
              </a:ext>
            </a:extLst>
          </p:cNvPr>
          <p:cNvSpPr/>
          <p:nvPr/>
        </p:nvSpPr>
        <p:spPr>
          <a:xfrm>
            <a:off x="8204954" y="2057400"/>
            <a:ext cx="307269" cy="1903392"/>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EEFAE6D-4677-EEB0-7238-5B58E7ED8A91}"/>
              </a:ext>
            </a:extLst>
          </p:cNvPr>
          <p:cNvSpPr/>
          <p:nvPr/>
        </p:nvSpPr>
        <p:spPr>
          <a:xfrm>
            <a:off x="6422572" y="3756382"/>
            <a:ext cx="1095828" cy="204410"/>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7F42537-7894-AAF6-D81C-B50230084C68}"/>
              </a:ext>
            </a:extLst>
          </p:cNvPr>
          <p:cNvSpPr>
            <a:spLocks noGrp="1"/>
          </p:cNvSpPr>
          <p:nvPr>
            <p:ph type="sldNum" sz="quarter" idx="12"/>
          </p:nvPr>
        </p:nvSpPr>
        <p:spPr/>
        <p:txBody>
          <a:bodyPr/>
          <a:lstStyle/>
          <a:p>
            <a:fld id="{686D4B69-25F6-46F4-B4EA-C8D3128854F8}" type="slidenum">
              <a:rPr lang="en-US" smtClean="0"/>
              <a:t>14</a:t>
            </a:fld>
            <a:endParaRPr lang="en-US"/>
          </a:p>
        </p:txBody>
      </p:sp>
    </p:spTree>
    <p:extLst>
      <p:ext uri="{BB962C8B-B14F-4D97-AF65-F5344CB8AC3E}">
        <p14:creationId xmlns:p14="http://schemas.microsoft.com/office/powerpoint/2010/main" val="375791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E8C408-7293-3CD6-AA9D-25395D6EC1A6}"/>
              </a:ext>
            </a:extLst>
          </p:cNvPr>
          <p:cNvPicPr>
            <a:picLocks noChangeAspect="1"/>
          </p:cNvPicPr>
          <p:nvPr/>
        </p:nvPicPr>
        <p:blipFill>
          <a:blip r:embed="rId2"/>
          <a:stretch>
            <a:fillRect/>
          </a:stretch>
        </p:blipFill>
        <p:spPr>
          <a:xfrm>
            <a:off x="5490704" y="1070788"/>
            <a:ext cx="4065615" cy="5025996"/>
          </a:xfrm>
          <a:prstGeom prst="rect">
            <a:avLst/>
          </a:prstGeom>
        </p:spPr>
      </p:pic>
      <p:sp>
        <p:nvSpPr>
          <p:cNvPr id="4" name="Title 3">
            <a:extLst>
              <a:ext uri="{FF2B5EF4-FFF2-40B4-BE49-F238E27FC236}">
                <a16:creationId xmlns:a16="http://schemas.microsoft.com/office/drawing/2014/main" id="{149187E2-C871-F941-BA9A-D7670175266C}"/>
              </a:ext>
            </a:extLst>
          </p:cNvPr>
          <p:cNvSpPr>
            <a:spLocks noGrp="1"/>
          </p:cNvSpPr>
          <p:nvPr>
            <p:ph type="title"/>
          </p:nvPr>
        </p:nvSpPr>
        <p:spPr>
          <a:xfrm>
            <a:off x="232904" y="41287"/>
            <a:ext cx="10515600" cy="1325563"/>
          </a:xfrm>
        </p:spPr>
        <p:txBody>
          <a:bodyPr/>
          <a:lstStyle/>
          <a:p>
            <a:r>
              <a:rPr lang="en-US" dirty="0"/>
              <a:t>Proposed Sewer System - Interim</a:t>
            </a:r>
          </a:p>
        </p:txBody>
      </p:sp>
      <p:sp>
        <p:nvSpPr>
          <p:cNvPr id="5" name="Content Placeholder 4">
            <a:extLst>
              <a:ext uri="{FF2B5EF4-FFF2-40B4-BE49-F238E27FC236}">
                <a16:creationId xmlns:a16="http://schemas.microsoft.com/office/drawing/2014/main" id="{AE9F9710-A2DC-EA0A-F04B-44A2C8D4F211}"/>
              </a:ext>
            </a:extLst>
          </p:cNvPr>
          <p:cNvSpPr>
            <a:spLocks noGrp="1"/>
          </p:cNvSpPr>
          <p:nvPr>
            <p:ph idx="1"/>
          </p:nvPr>
        </p:nvSpPr>
        <p:spPr>
          <a:xfrm>
            <a:off x="1048803" y="1230042"/>
            <a:ext cx="3779427" cy="5199710"/>
          </a:xfrm>
        </p:spPr>
        <p:txBody>
          <a:bodyPr/>
          <a:lstStyle/>
          <a:p>
            <a:r>
              <a:rPr lang="en-US" sz="2000" dirty="0"/>
              <a:t>Gravity sewer backbone pipelines</a:t>
            </a:r>
          </a:p>
          <a:p>
            <a:pPr lvl="1">
              <a:buFont typeface="Aptos" panose="020B0004020202020204" pitchFamily="34" charset="0"/>
              <a:buChar char="-"/>
            </a:pPr>
            <a:r>
              <a:rPr lang="en-US" sz="2000" dirty="0"/>
              <a:t>           </a:t>
            </a:r>
            <a:r>
              <a:rPr lang="en-US" sz="1800" dirty="0"/>
              <a:t>Represents recommended deferral</a:t>
            </a:r>
          </a:p>
          <a:p>
            <a:r>
              <a:rPr lang="en-US" sz="2000" dirty="0"/>
              <a:t>Proposed sewer lift station and force main terminates at intersection of Whitewood Road and Clinton Keith Road</a:t>
            </a:r>
          </a:p>
          <a:p>
            <a:r>
              <a:rPr lang="en-US" sz="2000" dirty="0"/>
              <a:t>Utilization of remaining capacity in existing sewer system to TVRWRF</a:t>
            </a:r>
          </a:p>
        </p:txBody>
      </p:sp>
      <p:sp>
        <p:nvSpPr>
          <p:cNvPr id="2" name="Rectangle: Rounded Corners 1">
            <a:extLst>
              <a:ext uri="{FF2B5EF4-FFF2-40B4-BE49-F238E27FC236}">
                <a16:creationId xmlns:a16="http://schemas.microsoft.com/office/drawing/2014/main" id="{2A25F9A0-A244-911D-0FEA-9F6BBFDF4B06}"/>
              </a:ext>
            </a:extLst>
          </p:cNvPr>
          <p:cNvSpPr/>
          <p:nvPr/>
        </p:nvSpPr>
        <p:spPr>
          <a:xfrm>
            <a:off x="1819675" y="1918432"/>
            <a:ext cx="538338" cy="212878"/>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0EECF84-3501-1D66-15AA-4E4E09ECEF4C}"/>
              </a:ext>
            </a:extLst>
          </p:cNvPr>
          <p:cNvSpPr/>
          <p:nvPr/>
        </p:nvSpPr>
        <p:spPr>
          <a:xfrm>
            <a:off x="8246857" y="1868652"/>
            <a:ext cx="307269" cy="1846098"/>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6F6E74C-E55B-D281-0221-239C23DA2166}"/>
              </a:ext>
            </a:extLst>
          </p:cNvPr>
          <p:cNvCxnSpPr>
            <a:cxnSpLocks/>
            <a:stCxn id="14" idx="0"/>
          </p:cNvCxnSpPr>
          <p:nvPr/>
        </p:nvCxnSpPr>
        <p:spPr>
          <a:xfrm flipH="1" flipV="1">
            <a:off x="6721152" y="5384801"/>
            <a:ext cx="1319223" cy="2101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D832CC6F-FE7F-C035-AC82-E99757841C3F}"/>
              </a:ext>
            </a:extLst>
          </p:cNvPr>
          <p:cNvSpPr txBox="1"/>
          <p:nvPr/>
        </p:nvSpPr>
        <p:spPr>
          <a:xfrm>
            <a:off x="7186903" y="5594982"/>
            <a:ext cx="1706942" cy="461665"/>
          </a:xfrm>
          <a:prstGeom prst="rect">
            <a:avLst/>
          </a:prstGeom>
          <a:solidFill>
            <a:schemeClr val="bg1"/>
          </a:solidFill>
          <a:ln>
            <a:solidFill>
              <a:schemeClr val="tx1"/>
            </a:solidFill>
          </a:ln>
        </p:spPr>
        <p:txBody>
          <a:bodyPr wrap="square" rtlCol="0">
            <a:spAutoFit/>
          </a:bodyPr>
          <a:lstStyle/>
          <a:p>
            <a:r>
              <a:rPr lang="en-US" sz="1200" dirty="0"/>
              <a:t>Phase 1 Sewer Lift Station and Force main</a:t>
            </a:r>
          </a:p>
        </p:txBody>
      </p:sp>
      <p:cxnSp>
        <p:nvCxnSpPr>
          <p:cNvPr id="16" name="Straight Arrow Connector 15">
            <a:extLst>
              <a:ext uri="{FF2B5EF4-FFF2-40B4-BE49-F238E27FC236}">
                <a16:creationId xmlns:a16="http://schemas.microsoft.com/office/drawing/2014/main" id="{0E1D9AD4-20E1-1C78-F9C8-851AB3D616EA}"/>
              </a:ext>
            </a:extLst>
          </p:cNvPr>
          <p:cNvCxnSpPr>
            <a:cxnSpLocks/>
          </p:cNvCxnSpPr>
          <p:nvPr/>
        </p:nvCxnSpPr>
        <p:spPr>
          <a:xfrm flipH="1" flipV="1">
            <a:off x="7616890" y="3714751"/>
            <a:ext cx="989044" cy="3813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36C709E3-9D3D-136F-68A0-3BB633DE0D20}"/>
              </a:ext>
            </a:extLst>
          </p:cNvPr>
          <p:cNvSpPr txBox="1"/>
          <p:nvPr/>
        </p:nvSpPr>
        <p:spPr>
          <a:xfrm>
            <a:off x="8605935" y="3829897"/>
            <a:ext cx="737119" cy="1015663"/>
          </a:xfrm>
          <a:prstGeom prst="rect">
            <a:avLst/>
          </a:prstGeom>
          <a:solidFill>
            <a:schemeClr val="bg1"/>
          </a:solidFill>
          <a:ln>
            <a:solidFill>
              <a:schemeClr val="tx1"/>
            </a:solidFill>
          </a:ln>
        </p:spPr>
        <p:txBody>
          <a:bodyPr wrap="square" rtlCol="0">
            <a:spAutoFit/>
          </a:bodyPr>
          <a:lstStyle/>
          <a:p>
            <a:r>
              <a:rPr lang="en-US" sz="1200" dirty="0"/>
              <a:t>On-Site Phase 1 Gravity Sewer Mains</a:t>
            </a:r>
          </a:p>
        </p:txBody>
      </p:sp>
      <p:cxnSp>
        <p:nvCxnSpPr>
          <p:cNvPr id="10" name="Straight Arrow Connector 9">
            <a:extLst>
              <a:ext uri="{FF2B5EF4-FFF2-40B4-BE49-F238E27FC236}">
                <a16:creationId xmlns:a16="http://schemas.microsoft.com/office/drawing/2014/main" id="{7CBDF19C-5440-F402-FF67-915E556109D2}"/>
              </a:ext>
            </a:extLst>
          </p:cNvPr>
          <p:cNvCxnSpPr>
            <a:cxnSpLocks/>
          </p:cNvCxnSpPr>
          <p:nvPr/>
        </p:nvCxnSpPr>
        <p:spPr>
          <a:xfrm flipV="1">
            <a:off x="8040375" y="5435017"/>
            <a:ext cx="246677" cy="1599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CF5D36D6-BF37-D7D2-3C7C-9C8D5217D6B4}"/>
              </a:ext>
            </a:extLst>
          </p:cNvPr>
          <p:cNvSpPr>
            <a:spLocks noGrp="1"/>
          </p:cNvSpPr>
          <p:nvPr>
            <p:ph type="sldNum" sz="quarter" idx="12"/>
          </p:nvPr>
        </p:nvSpPr>
        <p:spPr/>
        <p:txBody>
          <a:bodyPr/>
          <a:lstStyle/>
          <a:p>
            <a:fld id="{686D4B69-25F6-46F4-B4EA-C8D3128854F8}" type="slidenum">
              <a:rPr lang="en-US" smtClean="0"/>
              <a:t>15</a:t>
            </a:fld>
            <a:endParaRPr lang="en-US"/>
          </a:p>
        </p:txBody>
      </p:sp>
    </p:spTree>
    <p:extLst>
      <p:ext uri="{BB962C8B-B14F-4D97-AF65-F5344CB8AC3E}">
        <p14:creationId xmlns:p14="http://schemas.microsoft.com/office/powerpoint/2010/main" val="36523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CF18-2781-F4F8-C260-7D1B84CE64AC}"/>
              </a:ext>
            </a:extLst>
          </p:cNvPr>
          <p:cNvSpPr>
            <a:spLocks noGrp="1"/>
          </p:cNvSpPr>
          <p:nvPr>
            <p:ph type="title"/>
          </p:nvPr>
        </p:nvSpPr>
        <p:spPr>
          <a:xfrm>
            <a:off x="182418" y="158031"/>
            <a:ext cx="10515600" cy="1325563"/>
          </a:xfrm>
        </p:spPr>
        <p:txBody>
          <a:bodyPr/>
          <a:lstStyle/>
          <a:p>
            <a:r>
              <a:rPr lang="en-US" dirty="0"/>
              <a:t>Remaining Available Capacity- Existing Sewer</a:t>
            </a:r>
            <a:endParaRPr lang="en-US" dirty="0">
              <a:solidFill>
                <a:srgbClr val="FF0000"/>
              </a:solidFill>
            </a:endParaRPr>
          </a:p>
        </p:txBody>
      </p:sp>
      <p:sp>
        <p:nvSpPr>
          <p:cNvPr id="3" name="Content Placeholder 2">
            <a:extLst>
              <a:ext uri="{FF2B5EF4-FFF2-40B4-BE49-F238E27FC236}">
                <a16:creationId xmlns:a16="http://schemas.microsoft.com/office/drawing/2014/main" id="{3B061E68-3DF8-095C-3270-732072EF52C9}"/>
              </a:ext>
            </a:extLst>
          </p:cNvPr>
          <p:cNvSpPr>
            <a:spLocks noGrp="1"/>
          </p:cNvSpPr>
          <p:nvPr>
            <p:ph idx="1"/>
          </p:nvPr>
        </p:nvSpPr>
        <p:spPr>
          <a:xfrm>
            <a:off x="939800" y="1352433"/>
            <a:ext cx="4969240" cy="4945545"/>
          </a:xfrm>
        </p:spPr>
        <p:txBody>
          <a:bodyPr/>
          <a:lstStyle/>
          <a:p>
            <a:r>
              <a:rPr lang="en-US" sz="2000" dirty="0"/>
              <a:t>Available capacity in the existing Temecula Valley sewer collection system     ~</a:t>
            </a:r>
            <a:r>
              <a:rPr lang="en-US" sz="2000" dirty="0">
                <a:solidFill>
                  <a:srgbClr val="0070C0"/>
                </a:solidFill>
              </a:rPr>
              <a:t> </a:t>
            </a:r>
            <a:r>
              <a:rPr lang="en-US" sz="2000" dirty="0"/>
              <a:t>2,000 EDU’s (10+ years)</a:t>
            </a:r>
          </a:p>
          <a:p>
            <a:pPr lvl="1">
              <a:buFont typeface="Aptos" panose="020B0004020202020204" pitchFamily="34" charset="0"/>
              <a:buChar char="-"/>
            </a:pPr>
            <a:r>
              <a:rPr lang="en-US" sz="1800" dirty="0"/>
              <a:t>Corresponding tributary area averaged 180 new EDU’s/year for the past 7 years</a:t>
            </a:r>
          </a:p>
          <a:p>
            <a:pPr lvl="1">
              <a:buFont typeface="Aptos" panose="020B0004020202020204" pitchFamily="34" charset="0"/>
              <a:buChar char="-"/>
            </a:pPr>
            <a:r>
              <a:rPr lang="en-US" sz="1800" dirty="0"/>
              <a:t>Not just available for Keyhole area</a:t>
            </a:r>
          </a:p>
          <a:p>
            <a:pPr lvl="1">
              <a:buFont typeface="Aptos" panose="020B0004020202020204" pitchFamily="34" charset="0"/>
              <a:buChar char="-"/>
            </a:pPr>
            <a:r>
              <a:rPr lang="en-US" sz="1800" dirty="0"/>
              <a:t>Tributary areas could consume remaining capacity (first come first serve)</a:t>
            </a:r>
          </a:p>
          <a:p>
            <a:pPr lvl="1"/>
            <a:endParaRPr lang="en-US" sz="1800" dirty="0"/>
          </a:p>
        </p:txBody>
      </p:sp>
      <p:pic>
        <p:nvPicPr>
          <p:cNvPr id="5" name="Picture 4" descr="A map of a city&#10;&#10;Description automatically generated">
            <a:extLst>
              <a:ext uri="{FF2B5EF4-FFF2-40B4-BE49-F238E27FC236}">
                <a16:creationId xmlns:a16="http://schemas.microsoft.com/office/drawing/2014/main" id="{1F5864EC-9D6B-C0FC-6262-1DD6013AA629}"/>
              </a:ext>
            </a:extLst>
          </p:cNvPr>
          <p:cNvPicPr>
            <a:picLocks noChangeAspect="1"/>
          </p:cNvPicPr>
          <p:nvPr/>
        </p:nvPicPr>
        <p:blipFill>
          <a:blip r:embed="rId2"/>
          <a:stretch>
            <a:fillRect/>
          </a:stretch>
        </p:blipFill>
        <p:spPr>
          <a:xfrm>
            <a:off x="7162448" y="1221271"/>
            <a:ext cx="3265799" cy="4945545"/>
          </a:xfrm>
          <a:prstGeom prst="rect">
            <a:avLst/>
          </a:prstGeom>
        </p:spPr>
      </p:pic>
      <p:sp>
        <p:nvSpPr>
          <p:cNvPr id="6" name="Rectangle 5">
            <a:extLst>
              <a:ext uri="{FF2B5EF4-FFF2-40B4-BE49-F238E27FC236}">
                <a16:creationId xmlns:a16="http://schemas.microsoft.com/office/drawing/2014/main" id="{4511CB12-7BEE-7C61-7356-888EAAE5A8DF}"/>
              </a:ext>
            </a:extLst>
          </p:cNvPr>
          <p:cNvSpPr/>
          <p:nvPr/>
        </p:nvSpPr>
        <p:spPr>
          <a:xfrm>
            <a:off x="9340401" y="1310247"/>
            <a:ext cx="388620" cy="83106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56C51BB-4B2F-74FC-F3D7-AD6547A8DD0C}"/>
              </a:ext>
            </a:extLst>
          </p:cNvPr>
          <p:cNvSpPr>
            <a:spLocks noGrp="1"/>
          </p:cNvSpPr>
          <p:nvPr>
            <p:ph type="sldNum" sz="quarter" idx="12"/>
          </p:nvPr>
        </p:nvSpPr>
        <p:spPr/>
        <p:txBody>
          <a:bodyPr/>
          <a:lstStyle/>
          <a:p>
            <a:fld id="{686D4B69-25F6-46F4-B4EA-C8D3128854F8}" type="slidenum">
              <a:rPr lang="en-US" smtClean="0"/>
              <a:t>16</a:t>
            </a:fld>
            <a:endParaRPr lang="en-US"/>
          </a:p>
        </p:txBody>
      </p:sp>
    </p:spTree>
    <p:extLst>
      <p:ext uri="{BB962C8B-B14F-4D97-AF65-F5344CB8AC3E}">
        <p14:creationId xmlns:p14="http://schemas.microsoft.com/office/powerpoint/2010/main" val="243298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8D973F-5715-8AD1-6F57-51A1104E1DAA}"/>
              </a:ext>
            </a:extLst>
          </p:cNvPr>
          <p:cNvPicPr>
            <a:picLocks noChangeAspect="1"/>
          </p:cNvPicPr>
          <p:nvPr/>
        </p:nvPicPr>
        <p:blipFill>
          <a:blip r:embed="rId2"/>
          <a:stretch>
            <a:fillRect/>
          </a:stretch>
        </p:blipFill>
        <p:spPr>
          <a:xfrm>
            <a:off x="6636836" y="1267114"/>
            <a:ext cx="3237190" cy="4939675"/>
          </a:xfrm>
          <a:prstGeom prst="rect">
            <a:avLst/>
          </a:prstGeom>
        </p:spPr>
      </p:pic>
      <p:sp>
        <p:nvSpPr>
          <p:cNvPr id="4" name="Title 3">
            <a:extLst>
              <a:ext uri="{FF2B5EF4-FFF2-40B4-BE49-F238E27FC236}">
                <a16:creationId xmlns:a16="http://schemas.microsoft.com/office/drawing/2014/main" id="{149187E2-C871-F941-BA9A-D7670175266C}"/>
              </a:ext>
            </a:extLst>
          </p:cNvPr>
          <p:cNvSpPr>
            <a:spLocks noGrp="1"/>
          </p:cNvSpPr>
          <p:nvPr>
            <p:ph type="title"/>
          </p:nvPr>
        </p:nvSpPr>
        <p:spPr>
          <a:xfrm>
            <a:off x="411018" y="372424"/>
            <a:ext cx="8229600" cy="571989"/>
          </a:xfrm>
        </p:spPr>
        <p:txBody>
          <a:bodyPr>
            <a:noAutofit/>
          </a:bodyPr>
          <a:lstStyle/>
          <a:p>
            <a:r>
              <a:rPr lang="en-US" dirty="0"/>
              <a:t>Proposed Sewer System - Ultimate</a:t>
            </a:r>
          </a:p>
        </p:txBody>
      </p:sp>
      <p:sp>
        <p:nvSpPr>
          <p:cNvPr id="5" name="Content Placeholder 4">
            <a:extLst>
              <a:ext uri="{FF2B5EF4-FFF2-40B4-BE49-F238E27FC236}">
                <a16:creationId xmlns:a16="http://schemas.microsoft.com/office/drawing/2014/main" id="{AE9F9710-A2DC-EA0A-F04B-44A2C8D4F211}"/>
              </a:ext>
            </a:extLst>
          </p:cNvPr>
          <p:cNvSpPr>
            <a:spLocks noGrp="1"/>
          </p:cNvSpPr>
          <p:nvPr>
            <p:ph idx="1"/>
          </p:nvPr>
        </p:nvSpPr>
        <p:spPr>
          <a:xfrm>
            <a:off x="906411" y="1167727"/>
            <a:ext cx="4305273" cy="4945545"/>
          </a:xfrm>
        </p:spPr>
        <p:txBody>
          <a:bodyPr/>
          <a:lstStyle/>
          <a:p>
            <a:r>
              <a:rPr lang="en-US" sz="1800" dirty="0"/>
              <a:t>Extended sewer force main (approximately 3 miles) to convey flows to Perris Valley Regional Water Reclamation Facility (PVRWRF)</a:t>
            </a:r>
          </a:p>
          <a:p>
            <a:r>
              <a:rPr lang="en-US" sz="1800" dirty="0"/>
              <a:t>Abandonment of existing Baxter Road sewer lift station</a:t>
            </a:r>
          </a:p>
          <a:p>
            <a:pPr lvl="1">
              <a:buFont typeface="Aptos" panose="020B0004020202020204" pitchFamily="34" charset="0"/>
              <a:buChar char="-"/>
            </a:pPr>
            <a:r>
              <a:rPr lang="en-US" sz="1600" dirty="0"/>
              <a:t>Corresponding sewer flows conveyed to proposed regional lift station</a:t>
            </a:r>
          </a:p>
          <a:p>
            <a:r>
              <a:rPr lang="en-US" sz="1800" dirty="0"/>
              <a:t>Potential diversion of additional sewer tributary to PVRWRF</a:t>
            </a:r>
          </a:p>
          <a:p>
            <a:pPr lvl="1">
              <a:buFont typeface="Aptos" panose="020B0004020202020204" pitchFamily="34" charset="0"/>
              <a:buChar char="-"/>
            </a:pPr>
            <a:r>
              <a:rPr lang="en-US" sz="1600" dirty="0"/>
              <a:t>Upon reaching capacity limitations in existing sewer system to TVRWRF</a:t>
            </a:r>
          </a:p>
          <a:p>
            <a:pPr lvl="1">
              <a:buFont typeface="Aptos" panose="020B0004020202020204" pitchFamily="34" charset="0"/>
              <a:buChar char="-"/>
            </a:pPr>
            <a:r>
              <a:rPr lang="en-US" sz="1600" dirty="0"/>
              <a:t>Lower cost than upsizing deficient pipe segments </a:t>
            </a:r>
          </a:p>
        </p:txBody>
      </p:sp>
      <p:cxnSp>
        <p:nvCxnSpPr>
          <p:cNvPr id="8" name="Straight Arrow Connector 7">
            <a:extLst>
              <a:ext uri="{FF2B5EF4-FFF2-40B4-BE49-F238E27FC236}">
                <a16:creationId xmlns:a16="http://schemas.microsoft.com/office/drawing/2014/main" id="{AC2EA8AD-A6CB-76C8-01F8-FA1164265BF7}"/>
              </a:ext>
            </a:extLst>
          </p:cNvPr>
          <p:cNvCxnSpPr>
            <a:cxnSpLocks/>
          </p:cNvCxnSpPr>
          <p:nvPr/>
        </p:nvCxnSpPr>
        <p:spPr>
          <a:xfrm flipH="1">
            <a:off x="9383665" y="5723278"/>
            <a:ext cx="163515" cy="1436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67162996-A614-9975-C3D3-47D66064CD22}"/>
              </a:ext>
            </a:extLst>
          </p:cNvPr>
          <p:cNvCxnSpPr>
            <a:cxnSpLocks/>
            <a:stCxn id="21" idx="0"/>
          </p:cNvCxnSpPr>
          <p:nvPr/>
        </p:nvCxnSpPr>
        <p:spPr>
          <a:xfrm flipH="1" flipV="1">
            <a:off x="6873681" y="1901466"/>
            <a:ext cx="488773" cy="17137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 name="Straight Arrow Connector 2">
            <a:extLst>
              <a:ext uri="{FF2B5EF4-FFF2-40B4-BE49-F238E27FC236}">
                <a16:creationId xmlns:a16="http://schemas.microsoft.com/office/drawing/2014/main" id="{CE0AE741-92DE-1E20-EA77-32A14740681E}"/>
              </a:ext>
            </a:extLst>
          </p:cNvPr>
          <p:cNvCxnSpPr>
            <a:cxnSpLocks/>
          </p:cNvCxnSpPr>
          <p:nvPr/>
        </p:nvCxnSpPr>
        <p:spPr>
          <a:xfrm flipH="1" flipV="1">
            <a:off x="8375909" y="5978815"/>
            <a:ext cx="1199295" cy="2061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BAFAF339-9EE5-FA4B-D1DF-B855AFDF0316}"/>
              </a:ext>
            </a:extLst>
          </p:cNvPr>
          <p:cNvSpPr txBox="1"/>
          <p:nvPr/>
        </p:nvSpPr>
        <p:spPr>
          <a:xfrm>
            <a:off x="9547179" y="5733029"/>
            <a:ext cx="1706942" cy="461665"/>
          </a:xfrm>
          <a:prstGeom prst="rect">
            <a:avLst/>
          </a:prstGeom>
          <a:solidFill>
            <a:schemeClr val="bg1"/>
          </a:solidFill>
          <a:ln>
            <a:solidFill>
              <a:schemeClr val="tx1"/>
            </a:solidFill>
          </a:ln>
        </p:spPr>
        <p:txBody>
          <a:bodyPr wrap="square" rtlCol="0">
            <a:spAutoFit/>
          </a:bodyPr>
          <a:lstStyle/>
          <a:p>
            <a:r>
              <a:rPr lang="en-US" sz="1200" dirty="0"/>
              <a:t>Phase 1 Sewer Lift Station and Force main</a:t>
            </a:r>
          </a:p>
        </p:txBody>
      </p:sp>
      <p:cxnSp>
        <p:nvCxnSpPr>
          <p:cNvPr id="12" name="Straight Arrow Connector 11">
            <a:extLst>
              <a:ext uri="{FF2B5EF4-FFF2-40B4-BE49-F238E27FC236}">
                <a16:creationId xmlns:a16="http://schemas.microsoft.com/office/drawing/2014/main" id="{AECA1271-BE30-60B9-6235-8B1234E86156}"/>
              </a:ext>
            </a:extLst>
          </p:cNvPr>
          <p:cNvCxnSpPr>
            <a:cxnSpLocks/>
          </p:cNvCxnSpPr>
          <p:nvPr/>
        </p:nvCxnSpPr>
        <p:spPr>
          <a:xfrm flipH="1">
            <a:off x="8859829" y="4224788"/>
            <a:ext cx="1172262" cy="6155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78D7A0A5-E198-A46E-D430-03E9511D9E71}"/>
              </a:ext>
            </a:extLst>
          </p:cNvPr>
          <p:cNvSpPr txBox="1"/>
          <p:nvPr/>
        </p:nvSpPr>
        <p:spPr>
          <a:xfrm>
            <a:off x="10032092" y="3834464"/>
            <a:ext cx="737119" cy="1015663"/>
          </a:xfrm>
          <a:prstGeom prst="rect">
            <a:avLst/>
          </a:prstGeom>
          <a:solidFill>
            <a:schemeClr val="bg1"/>
          </a:solidFill>
          <a:ln>
            <a:solidFill>
              <a:schemeClr val="tx1"/>
            </a:solidFill>
          </a:ln>
        </p:spPr>
        <p:txBody>
          <a:bodyPr wrap="square" rtlCol="0">
            <a:spAutoFit/>
          </a:bodyPr>
          <a:lstStyle/>
          <a:p>
            <a:r>
              <a:rPr lang="en-US" sz="1200" dirty="0"/>
              <a:t>On-Site Phase 1 Gravity Sewer Mains</a:t>
            </a:r>
          </a:p>
        </p:txBody>
      </p:sp>
      <p:cxnSp>
        <p:nvCxnSpPr>
          <p:cNvPr id="28" name="Straight Arrow Connector 27">
            <a:extLst>
              <a:ext uri="{FF2B5EF4-FFF2-40B4-BE49-F238E27FC236}">
                <a16:creationId xmlns:a16="http://schemas.microsoft.com/office/drawing/2014/main" id="{2190EBAD-1324-249E-1F46-D72B3E47550B}"/>
              </a:ext>
            </a:extLst>
          </p:cNvPr>
          <p:cNvCxnSpPr>
            <a:cxnSpLocks/>
          </p:cNvCxnSpPr>
          <p:nvPr/>
        </p:nvCxnSpPr>
        <p:spPr>
          <a:xfrm>
            <a:off x="7412013" y="4169176"/>
            <a:ext cx="843418" cy="17849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1AE940DD-77DA-383A-C874-5E985DD5ED52}"/>
              </a:ext>
            </a:extLst>
          </p:cNvPr>
          <p:cNvSpPr txBox="1"/>
          <p:nvPr/>
        </p:nvSpPr>
        <p:spPr>
          <a:xfrm>
            <a:off x="6806199" y="3615179"/>
            <a:ext cx="1112509" cy="830997"/>
          </a:xfrm>
          <a:prstGeom prst="rect">
            <a:avLst/>
          </a:prstGeom>
          <a:solidFill>
            <a:schemeClr val="bg1"/>
          </a:solidFill>
          <a:ln>
            <a:solidFill>
              <a:schemeClr val="tx1"/>
            </a:solidFill>
          </a:ln>
        </p:spPr>
        <p:txBody>
          <a:bodyPr wrap="square" rtlCol="0">
            <a:spAutoFit/>
          </a:bodyPr>
          <a:lstStyle/>
          <a:p>
            <a:r>
              <a:rPr lang="en-US" sz="1200" dirty="0"/>
              <a:t>Off-Site </a:t>
            </a:r>
          </a:p>
          <a:p>
            <a:r>
              <a:rPr lang="en-US" sz="1200" dirty="0"/>
              <a:t>Phase 2 Sewer </a:t>
            </a:r>
          </a:p>
          <a:p>
            <a:r>
              <a:rPr lang="en-US" sz="1200" dirty="0"/>
              <a:t>Force main</a:t>
            </a:r>
          </a:p>
        </p:txBody>
      </p:sp>
      <p:sp>
        <p:nvSpPr>
          <p:cNvPr id="34" name="TextBox 33">
            <a:extLst>
              <a:ext uri="{FF2B5EF4-FFF2-40B4-BE49-F238E27FC236}">
                <a16:creationId xmlns:a16="http://schemas.microsoft.com/office/drawing/2014/main" id="{29D31AB8-689B-CF8F-EA34-1EC78F253956}"/>
              </a:ext>
            </a:extLst>
          </p:cNvPr>
          <p:cNvSpPr txBox="1"/>
          <p:nvPr/>
        </p:nvSpPr>
        <p:spPr>
          <a:xfrm>
            <a:off x="7030471" y="4797108"/>
            <a:ext cx="663964" cy="261610"/>
          </a:xfrm>
          <a:prstGeom prst="rect">
            <a:avLst/>
          </a:prstGeom>
          <a:noFill/>
        </p:spPr>
        <p:txBody>
          <a:bodyPr wrap="square" rtlCol="0">
            <a:spAutoFit/>
          </a:bodyPr>
          <a:lstStyle/>
          <a:p>
            <a:r>
              <a:rPr lang="en-US" sz="1100" dirty="0"/>
              <a:t>I-215</a:t>
            </a:r>
          </a:p>
        </p:txBody>
      </p:sp>
      <p:sp>
        <p:nvSpPr>
          <p:cNvPr id="2" name="Slide Number Placeholder 1">
            <a:extLst>
              <a:ext uri="{FF2B5EF4-FFF2-40B4-BE49-F238E27FC236}">
                <a16:creationId xmlns:a16="http://schemas.microsoft.com/office/drawing/2014/main" id="{3E1A8E85-EF5A-AFD2-6C7A-3DC5BDAB816F}"/>
              </a:ext>
            </a:extLst>
          </p:cNvPr>
          <p:cNvSpPr>
            <a:spLocks noGrp="1"/>
          </p:cNvSpPr>
          <p:nvPr>
            <p:ph type="sldNum" sz="quarter" idx="12"/>
          </p:nvPr>
        </p:nvSpPr>
        <p:spPr/>
        <p:txBody>
          <a:bodyPr/>
          <a:lstStyle/>
          <a:p>
            <a:fld id="{686D4B69-25F6-46F4-B4EA-C8D3128854F8}" type="slidenum">
              <a:rPr lang="en-US" smtClean="0"/>
              <a:t>17</a:t>
            </a:fld>
            <a:endParaRPr lang="en-US"/>
          </a:p>
        </p:txBody>
      </p:sp>
    </p:spTree>
    <p:extLst>
      <p:ext uri="{BB962C8B-B14F-4D97-AF65-F5344CB8AC3E}">
        <p14:creationId xmlns:p14="http://schemas.microsoft.com/office/powerpoint/2010/main" val="274088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5" name="Rectangle 4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DC688-7089-7399-0F4B-5686CDBF81D8}"/>
              </a:ext>
            </a:extLst>
          </p:cNvPr>
          <p:cNvSpPr>
            <a:spLocks noGrp="1"/>
          </p:cNvSpPr>
          <p:nvPr>
            <p:ph type="title"/>
          </p:nvPr>
        </p:nvSpPr>
        <p:spPr>
          <a:xfrm>
            <a:off x="1347152" y="88115"/>
            <a:ext cx="9849751" cy="1349671"/>
          </a:xfrm>
        </p:spPr>
        <p:txBody>
          <a:bodyPr anchor="b">
            <a:normAutofit/>
          </a:bodyPr>
          <a:lstStyle/>
          <a:p>
            <a:r>
              <a:rPr lang="en-US" dirty="0"/>
              <a:t>Implementation</a:t>
            </a:r>
          </a:p>
        </p:txBody>
      </p:sp>
      <p:sp>
        <p:nvSpPr>
          <p:cNvPr id="3" name="Content Placeholder 2">
            <a:extLst>
              <a:ext uri="{FF2B5EF4-FFF2-40B4-BE49-F238E27FC236}">
                <a16:creationId xmlns:a16="http://schemas.microsoft.com/office/drawing/2014/main" id="{A9ACC755-6BCE-9192-CC8C-2DF3283B9788}"/>
              </a:ext>
            </a:extLst>
          </p:cNvPr>
          <p:cNvSpPr>
            <a:spLocks noGrp="1"/>
          </p:cNvSpPr>
          <p:nvPr>
            <p:ph idx="1"/>
          </p:nvPr>
        </p:nvSpPr>
        <p:spPr>
          <a:xfrm>
            <a:off x="1347152" y="1653309"/>
            <a:ext cx="9849751" cy="4206755"/>
          </a:xfrm>
        </p:spPr>
        <p:txBody>
          <a:bodyPr anchor="ctr">
            <a:noAutofit/>
          </a:bodyPr>
          <a:lstStyle/>
          <a:p>
            <a:r>
              <a:rPr lang="en-US" sz="1800" dirty="0"/>
              <a:t>Infrastructure not currently programmed in EMWD’s or City’s Capital Improvement Program</a:t>
            </a:r>
          </a:p>
          <a:p>
            <a:r>
              <a:rPr lang="en-US" sz="1800" dirty="0"/>
              <a:t>Specific Plan development if proposed by City</a:t>
            </a:r>
          </a:p>
          <a:p>
            <a:pPr lvl="1">
              <a:buFont typeface="Aptos" panose="020B0004020202020204" pitchFamily="34" charset="0"/>
              <a:buChar char="-"/>
            </a:pPr>
            <a:r>
              <a:rPr lang="en-US" sz="1600" dirty="0"/>
              <a:t>Requires City Council approval of funding to advance</a:t>
            </a:r>
          </a:p>
          <a:p>
            <a:pPr lvl="1">
              <a:buFont typeface="Aptos" panose="020B0004020202020204" pitchFamily="34" charset="0"/>
              <a:buChar char="-"/>
            </a:pPr>
            <a:r>
              <a:rPr lang="en-US" sz="1600" dirty="0"/>
              <a:t>18 – 24 months to complete upon receipt of offers of dedication</a:t>
            </a:r>
          </a:p>
          <a:p>
            <a:pPr lvl="1">
              <a:buFont typeface="Aptos" panose="020B0004020202020204" pitchFamily="34" charset="0"/>
              <a:buChar char="-"/>
            </a:pPr>
            <a:r>
              <a:rPr lang="en-US" sz="1600" dirty="0"/>
              <a:t>Requires RCA / environmental conditions since this area was not included in the circulation element</a:t>
            </a:r>
          </a:p>
          <a:p>
            <a:r>
              <a:rPr lang="en-US" sz="1800" dirty="0"/>
              <a:t>Annexation into EMWD’s service area</a:t>
            </a:r>
          </a:p>
          <a:p>
            <a:pPr lvl="1">
              <a:buFont typeface="Aptos" panose="020B0004020202020204" pitchFamily="34" charset="0"/>
              <a:buChar char="-"/>
            </a:pPr>
            <a:r>
              <a:rPr lang="en-US" sz="1600" dirty="0"/>
              <a:t>18-month process</a:t>
            </a:r>
          </a:p>
          <a:p>
            <a:r>
              <a:rPr lang="en-US" sz="1800" dirty="0"/>
              <a:t>Funding strategy</a:t>
            </a:r>
          </a:p>
          <a:p>
            <a:pPr lvl="1">
              <a:buFont typeface="Aptos" panose="020B0004020202020204" pitchFamily="34" charset="0"/>
              <a:buChar char="-"/>
            </a:pPr>
            <a:r>
              <a:rPr lang="en-US" sz="1600" dirty="0"/>
              <a:t>Dependent on development activity</a:t>
            </a:r>
          </a:p>
          <a:p>
            <a:r>
              <a:rPr lang="en-US" sz="1800" dirty="0"/>
              <a:t>Incorporate backbone infrastructure into EMWD’s Capital Improvement Program</a:t>
            </a:r>
          </a:p>
          <a:p>
            <a:pPr lvl="1">
              <a:buFont typeface="Aptos" panose="020B0004020202020204" pitchFamily="34" charset="0"/>
              <a:buChar char="-"/>
            </a:pPr>
            <a:r>
              <a:rPr lang="en-US" sz="1600" dirty="0"/>
              <a:t>Upon annexation and development of funding strategy</a:t>
            </a:r>
          </a:p>
          <a:p>
            <a:pPr lvl="1">
              <a:buFont typeface="Aptos" panose="020B0004020202020204" pitchFamily="34" charset="0"/>
              <a:buChar char="-"/>
            </a:pPr>
            <a:r>
              <a:rPr lang="en-US" sz="1600" dirty="0"/>
              <a:t>Align design and construction schedule with need for ultimate </a:t>
            </a:r>
            <a:r>
              <a:rPr lang="en-US" sz="1600" dirty="0" err="1"/>
              <a:t>sewering</a:t>
            </a:r>
            <a:r>
              <a:rPr lang="en-US" sz="1600" dirty="0"/>
              <a:t> solution – likely within 10-year CIP</a:t>
            </a:r>
          </a:p>
          <a:p>
            <a:r>
              <a:rPr lang="en-US" sz="1800" dirty="0"/>
              <a:t>Developers would also be conditioned for localized/site specific water and sewer requirements</a:t>
            </a:r>
          </a:p>
        </p:txBody>
      </p:sp>
      <p:sp>
        <p:nvSpPr>
          <p:cNvPr id="4" name="Slide Number Placeholder 3">
            <a:extLst>
              <a:ext uri="{FF2B5EF4-FFF2-40B4-BE49-F238E27FC236}">
                <a16:creationId xmlns:a16="http://schemas.microsoft.com/office/drawing/2014/main" id="{2C0C3918-3900-C6FD-7F58-C16D9FAB388A}"/>
              </a:ext>
            </a:extLst>
          </p:cNvPr>
          <p:cNvSpPr>
            <a:spLocks noGrp="1"/>
          </p:cNvSpPr>
          <p:nvPr>
            <p:ph type="sldNum" sz="quarter" idx="12"/>
          </p:nvPr>
        </p:nvSpPr>
        <p:spPr/>
        <p:txBody>
          <a:bodyPr/>
          <a:lstStyle/>
          <a:p>
            <a:fld id="{686D4B69-25F6-46F4-B4EA-C8D3128854F8}" type="slidenum">
              <a:rPr lang="en-US" smtClean="0"/>
              <a:t>18</a:t>
            </a:fld>
            <a:endParaRPr lang="en-US"/>
          </a:p>
        </p:txBody>
      </p:sp>
    </p:spTree>
    <p:extLst>
      <p:ext uri="{BB962C8B-B14F-4D97-AF65-F5344CB8AC3E}">
        <p14:creationId xmlns:p14="http://schemas.microsoft.com/office/powerpoint/2010/main" val="380575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87E6FB-F72B-39DA-6710-31156C7A9E9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400" b="0" kern="1200" dirty="0">
                <a:solidFill>
                  <a:schemeClr val="tx1"/>
                </a:solidFill>
                <a:latin typeface="+mj-lt"/>
                <a:ea typeface="+mj-ea"/>
                <a:cs typeface="+mj-cs"/>
              </a:rPr>
              <a:t>Annexation Requirements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85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4110A3B-2403-56B9-38F0-6EC13625A05F}"/>
              </a:ext>
            </a:extLst>
          </p:cNvPr>
          <p:cNvSpPr>
            <a:spLocks noGrp="1"/>
          </p:cNvSpPr>
          <p:nvPr>
            <p:ph type="title"/>
          </p:nvPr>
        </p:nvSpPr>
        <p:spPr>
          <a:xfrm>
            <a:off x="808638" y="386930"/>
            <a:ext cx="9236700" cy="1188950"/>
          </a:xfrm>
        </p:spPr>
        <p:txBody>
          <a:bodyPr anchor="b">
            <a:normAutofit/>
          </a:bodyPr>
          <a:lstStyle/>
          <a:p>
            <a:r>
              <a:rPr lang="en-US" dirty="0"/>
              <a:t>Agenda</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9F9C1CC-B59F-251A-5803-EF2ED8899E7D}"/>
              </a:ext>
            </a:extLst>
          </p:cNvPr>
          <p:cNvSpPr>
            <a:spLocks noGrp="1"/>
          </p:cNvSpPr>
          <p:nvPr>
            <p:ph idx="1"/>
          </p:nvPr>
        </p:nvSpPr>
        <p:spPr>
          <a:xfrm>
            <a:off x="793660" y="2599509"/>
            <a:ext cx="10143668" cy="3435531"/>
          </a:xfrm>
        </p:spPr>
        <p:txBody>
          <a:bodyPr anchor="ctr">
            <a:normAutofit/>
          </a:bodyPr>
          <a:lstStyle/>
          <a:p>
            <a:r>
              <a:rPr lang="en-US" sz="2000" dirty="0"/>
              <a:t>Northern Murrieta Keyhole Area Overview</a:t>
            </a:r>
          </a:p>
          <a:p>
            <a:r>
              <a:rPr lang="en-US" sz="2000" dirty="0"/>
              <a:t>Current development/Entitlements</a:t>
            </a:r>
          </a:p>
          <a:p>
            <a:r>
              <a:rPr lang="en-US" sz="2000" dirty="0"/>
              <a:t>Overview of Northern Keyhole Area Backbone Infrastructure Study</a:t>
            </a:r>
          </a:p>
          <a:p>
            <a:pPr lvl="1">
              <a:buFont typeface="Aptos" panose="020B0004020202020204" pitchFamily="34" charset="0"/>
              <a:buChar char="-"/>
            </a:pPr>
            <a:r>
              <a:rPr lang="en-US" sz="1800" dirty="0"/>
              <a:t>Road/Drainage Network</a:t>
            </a:r>
          </a:p>
          <a:p>
            <a:pPr lvl="1">
              <a:buFont typeface="Aptos" panose="020B0004020202020204" pitchFamily="34" charset="0"/>
              <a:buChar char="-"/>
            </a:pPr>
            <a:r>
              <a:rPr lang="en-US" sz="1800" dirty="0"/>
              <a:t>Water and Sewer</a:t>
            </a:r>
          </a:p>
          <a:p>
            <a:r>
              <a:rPr lang="en-US" sz="2000" dirty="0"/>
              <a:t>Annexation Requirements</a:t>
            </a:r>
          </a:p>
          <a:p>
            <a:r>
              <a:rPr lang="en-US" sz="2000" dirty="0"/>
              <a:t>Fees and Financial Considerations</a:t>
            </a:r>
          </a:p>
          <a:p>
            <a:r>
              <a:rPr lang="en-US" sz="2000" dirty="0"/>
              <a:t>Summary</a:t>
            </a:r>
          </a:p>
          <a:p>
            <a:r>
              <a:rPr lang="en-US" sz="2000" dirty="0"/>
              <a:t>Questions</a:t>
            </a:r>
          </a:p>
        </p:txBody>
      </p:sp>
      <p:sp>
        <p:nvSpPr>
          <p:cNvPr id="2" name="Slide Number Placeholder 1">
            <a:extLst>
              <a:ext uri="{FF2B5EF4-FFF2-40B4-BE49-F238E27FC236}">
                <a16:creationId xmlns:a16="http://schemas.microsoft.com/office/drawing/2014/main" id="{7F87C059-CECF-1F97-BFB4-26B8DF444C3F}"/>
              </a:ext>
            </a:extLst>
          </p:cNvPr>
          <p:cNvSpPr>
            <a:spLocks noGrp="1"/>
          </p:cNvSpPr>
          <p:nvPr>
            <p:ph type="sldNum" sz="quarter" idx="12"/>
          </p:nvPr>
        </p:nvSpPr>
        <p:spPr/>
        <p:txBody>
          <a:bodyPr/>
          <a:lstStyle/>
          <a:p>
            <a:fld id="{686D4B69-25F6-46F4-B4EA-C8D3128854F8}" type="slidenum">
              <a:rPr lang="en-US" smtClean="0"/>
              <a:t>2</a:t>
            </a:fld>
            <a:endParaRPr lang="en-US"/>
          </a:p>
        </p:txBody>
      </p:sp>
    </p:spTree>
    <p:extLst>
      <p:ext uri="{BB962C8B-B14F-4D97-AF65-F5344CB8AC3E}">
        <p14:creationId xmlns:p14="http://schemas.microsoft.com/office/powerpoint/2010/main" val="2599626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652E6-8256-F731-13B7-B567ADD943A8}"/>
              </a:ext>
            </a:extLst>
          </p:cNvPr>
          <p:cNvSpPr>
            <a:spLocks noGrp="1"/>
          </p:cNvSpPr>
          <p:nvPr>
            <p:ph type="title"/>
          </p:nvPr>
        </p:nvSpPr>
        <p:spPr>
          <a:xfrm>
            <a:off x="1043631" y="873940"/>
            <a:ext cx="5269116" cy="1035781"/>
          </a:xfrm>
        </p:spPr>
        <p:txBody>
          <a:bodyPr anchor="ctr">
            <a:noAutofit/>
          </a:bodyPr>
          <a:lstStyle/>
          <a:p>
            <a:r>
              <a:rPr lang="en-US" dirty="0"/>
              <a:t>Annexation Process / CEQA Requirements</a:t>
            </a:r>
          </a:p>
        </p:txBody>
      </p:sp>
      <p:sp>
        <p:nvSpPr>
          <p:cNvPr id="3" name="Content Placeholder 2">
            <a:extLst>
              <a:ext uri="{FF2B5EF4-FFF2-40B4-BE49-F238E27FC236}">
                <a16:creationId xmlns:a16="http://schemas.microsoft.com/office/drawing/2014/main" id="{D49CC037-547C-6C79-50CA-D33C88BE9E96}"/>
              </a:ext>
            </a:extLst>
          </p:cNvPr>
          <p:cNvSpPr>
            <a:spLocks noGrp="1"/>
          </p:cNvSpPr>
          <p:nvPr>
            <p:ph idx="1"/>
          </p:nvPr>
        </p:nvSpPr>
        <p:spPr>
          <a:xfrm>
            <a:off x="1045029" y="2524721"/>
            <a:ext cx="4991629" cy="3677123"/>
          </a:xfrm>
        </p:spPr>
        <p:txBody>
          <a:bodyPr anchor="ctr">
            <a:normAutofit/>
          </a:bodyPr>
          <a:lstStyle/>
          <a:p>
            <a:r>
              <a:rPr lang="en-US" sz="2000" dirty="0"/>
              <a:t>CEQA documentation</a:t>
            </a:r>
          </a:p>
          <a:p>
            <a:pPr lvl="1">
              <a:buFont typeface="Aptos" panose="020B0004020202020204" pitchFamily="34" charset="0"/>
              <a:buChar char="-"/>
            </a:pPr>
            <a:r>
              <a:rPr lang="en-US" sz="1800" dirty="0"/>
              <a:t>City of Murrieta General Plan</a:t>
            </a:r>
          </a:p>
          <a:p>
            <a:pPr lvl="1">
              <a:buFont typeface="Aptos" panose="020B0004020202020204" pitchFamily="34" charset="0"/>
              <a:buChar char="-"/>
            </a:pPr>
            <a:r>
              <a:rPr lang="en-US" sz="1800" dirty="0"/>
              <a:t>Amendment/Supplemental Documentation for Site Specific Plan</a:t>
            </a:r>
          </a:p>
          <a:p>
            <a:pPr lvl="1">
              <a:buFont typeface="Aptos" panose="020B0004020202020204" pitchFamily="34" charset="0"/>
              <a:buChar char="-"/>
            </a:pPr>
            <a:r>
              <a:rPr lang="en-US" sz="1800" dirty="0"/>
              <a:t>Project specific for fringe area annexation</a:t>
            </a:r>
          </a:p>
          <a:p>
            <a:endParaRPr lang="en-US" sz="1800" dirty="0"/>
          </a:p>
          <a:p>
            <a:r>
              <a:rPr lang="en-US" sz="2000" dirty="0"/>
              <a:t>Metropolitan and LAFCO process duration is approximately 18 months</a:t>
            </a:r>
          </a:p>
          <a:p>
            <a:endParaRPr lang="en-US" sz="1800" dirty="0"/>
          </a:p>
          <a:p>
            <a:r>
              <a:rPr lang="en-US" sz="2000" dirty="0"/>
              <a:t>Processing and acreage-based fees</a:t>
            </a:r>
          </a:p>
          <a:p>
            <a:endParaRPr lang="en-US" sz="1800" dirty="0"/>
          </a:p>
        </p:txBody>
      </p:sp>
      <p:sp>
        <p:nvSpPr>
          <p:cNvPr id="25" name="Rectangle 24">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361B8B4-418B-4ECD-7D19-2AA0E2C99B31}"/>
              </a:ext>
            </a:extLst>
          </p:cNvPr>
          <p:cNvPicPr>
            <a:picLocks noChangeAspect="1"/>
          </p:cNvPicPr>
          <p:nvPr/>
        </p:nvPicPr>
        <p:blipFill>
          <a:blip r:embed="rId2"/>
          <a:stretch>
            <a:fillRect/>
          </a:stretch>
        </p:blipFill>
        <p:spPr>
          <a:xfrm>
            <a:off x="7053188" y="901032"/>
            <a:ext cx="3977861" cy="5116220"/>
          </a:xfrm>
          <a:prstGeom prst="rect">
            <a:avLst/>
          </a:prstGeom>
        </p:spPr>
      </p:pic>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B956995-DF1A-17C5-7E5E-53910B39CC23}"/>
              </a:ext>
            </a:extLst>
          </p:cNvPr>
          <p:cNvSpPr>
            <a:spLocks noGrp="1"/>
          </p:cNvSpPr>
          <p:nvPr>
            <p:ph type="sldNum" sz="quarter" idx="12"/>
          </p:nvPr>
        </p:nvSpPr>
        <p:spPr/>
        <p:txBody>
          <a:bodyPr/>
          <a:lstStyle/>
          <a:p>
            <a:fld id="{686D4B69-25F6-46F4-B4EA-C8D3128854F8}" type="slidenum">
              <a:rPr lang="en-US" smtClean="0"/>
              <a:t>20</a:t>
            </a:fld>
            <a:endParaRPr lang="en-US"/>
          </a:p>
        </p:txBody>
      </p:sp>
    </p:spTree>
    <p:extLst>
      <p:ext uri="{BB962C8B-B14F-4D97-AF65-F5344CB8AC3E}">
        <p14:creationId xmlns:p14="http://schemas.microsoft.com/office/powerpoint/2010/main" val="400143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A1DAC6-261F-0D29-D670-3E444656A308}"/>
              </a:ext>
            </a:extLst>
          </p:cNvPr>
          <p:cNvSpPr>
            <a:spLocks noGrp="1"/>
          </p:cNvSpPr>
          <p:nvPr>
            <p:ph type="title"/>
          </p:nvPr>
        </p:nvSpPr>
        <p:spPr>
          <a:xfrm>
            <a:off x="643467" y="538491"/>
            <a:ext cx="10515600" cy="942664"/>
          </a:xfrm>
        </p:spPr>
        <p:txBody>
          <a:bodyPr vert="horz" lIns="91440" tIns="45720" rIns="91440" bIns="45720" rtlCol="0" anchor="ctr">
            <a:normAutofit/>
          </a:bodyPr>
          <a:lstStyle/>
          <a:p>
            <a:pPr algn="ctr"/>
            <a:r>
              <a:rPr lang="en-US" kern="1200" dirty="0">
                <a:solidFill>
                  <a:schemeClr val="tx1"/>
                </a:solidFill>
                <a:latin typeface="+mj-lt"/>
                <a:ea typeface="+mj-ea"/>
                <a:cs typeface="+mj-cs"/>
              </a:rPr>
              <a:t>Standard Fringe Area Annexation Process</a:t>
            </a:r>
          </a:p>
        </p:txBody>
      </p:sp>
      <p:pic>
        <p:nvPicPr>
          <p:cNvPr id="7" name="Picture 6">
            <a:extLst>
              <a:ext uri="{FF2B5EF4-FFF2-40B4-BE49-F238E27FC236}">
                <a16:creationId xmlns:a16="http://schemas.microsoft.com/office/drawing/2014/main" id="{D26A1914-4B4F-F3AF-82CB-798EFB889923}"/>
              </a:ext>
            </a:extLst>
          </p:cNvPr>
          <p:cNvPicPr>
            <a:picLocks noChangeAspect="1"/>
          </p:cNvPicPr>
          <p:nvPr/>
        </p:nvPicPr>
        <p:blipFill>
          <a:blip r:embed="rId2"/>
          <a:stretch>
            <a:fillRect/>
          </a:stretch>
        </p:blipFill>
        <p:spPr>
          <a:xfrm>
            <a:off x="643467" y="2161286"/>
            <a:ext cx="10905066" cy="2535428"/>
          </a:xfrm>
          <a:prstGeom prst="rect">
            <a:avLst/>
          </a:prstGeom>
        </p:spPr>
      </p:pic>
      <p:sp>
        <p:nvSpPr>
          <p:cNvPr id="3" name="Slide Number Placeholder 2">
            <a:extLst>
              <a:ext uri="{FF2B5EF4-FFF2-40B4-BE49-F238E27FC236}">
                <a16:creationId xmlns:a16="http://schemas.microsoft.com/office/drawing/2014/main" id="{53C467A7-D111-895E-798E-23E341B69EE2}"/>
              </a:ext>
            </a:extLst>
          </p:cNvPr>
          <p:cNvSpPr>
            <a:spLocks noGrp="1"/>
          </p:cNvSpPr>
          <p:nvPr>
            <p:ph type="sldNum" sz="quarter" idx="12"/>
          </p:nvPr>
        </p:nvSpPr>
        <p:spPr/>
        <p:txBody>
          <a:bodyPr/>
          <a:lstStyle/>
          <a:p>
            <a:fld id="{686D4B69-25F6-46F4-B4EA-C8D3128854F8}" type="slidenum">
              <a:rPr lang="en-US" smtClean="0"/>
              <a:t>21</a:t>
            </a:fld>
            <a:endParaRPr lang="en-US"/>
          </a:p>
        </p:txBody>
      </p:sp>
    </p:spTree>
    <p:extLst>
      <p:ext uri="{BB962C8B-B14F-4D97-AF65-F5344CB8AC3E}">
        <p14:creationId xmlns:p14="http://schemas.microsoft.com/office/powerpoint/2010/main" val="205610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A8997F-FDB4-3C0B-13C0-B73FF11FE23D}"/>
              </a:ext>
            </a:extLst>
          </p:cNvPr>
          <p:cNvSpPr>
            <a:spLocks noGrp="1"/>
          </p:cNvSpPr>
          <p:nvPr>
            <p:ph type="ctrTitle"/>
          </p:nvPr>
        </p:nvSpPr>
        <p:spPr>
          <a:xfrm>
            <a:off x="1524000" y="1293338"/>
            <a:ext cx="9144000" cy="3274592"/>
          </a:xfrm>
        </p:spPr>
        <p:txBody>
          <a:bodyPr vert="horz" lIns="91440" tIns="45720" rIns="91440" bIns="45720" rtlCol="0" anchor="ctr">
            <a:normAutofit/>
          </a:bodyPr>
          <a:lstStyle/>
          <a:p>
            <a:pPr algn="ctr"/>
            <a:r>
              <a:rPr lang="en-US" sz="5400" b="0" kern="1200" dirty="0">
                <a:solidFill>
                  <a:schemeClr val="tx1"/>
                </a:solidFill>
                <a:latin typeface="+mj-lt"/>
                <a:ea typeface="+mj-ea"/>
                <a:cs typeface="+mj-cs"/>
              </a:rPr>
              <a:t>Fees and Financial Considerations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97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49AF77-622D-CFC7-2D0B-9A3CC734121C}"/>
              </a:ext>
            </a:extLst>
          </p:cNvPr>
          <p:cNvSpPr>
            <a:spLocks noGrp="1"/>
          </p:cNvSpPr>
          <p:nvPr>
            <p:ph type="title"/>
          </p:nvPr>
        </p:nvSpPr>
        <p:spPr>
          <a:xfrm>
            <a:off x="428625" y="136525"/>
            <a:ext cx="10515600" cy="1325563"/>
          </a:xfrm>
        </p:spPr>
        <p:txBody>
          <a:bodyPr/>
          <a:lstStyle/>
          <a:p>
            <a:r>
              <a:rPr lang="en-US" dirty="0"/>
              <a:t>Annexation Fees</a:t>
            </a:r>
          </a:p>
        </p:txBody>
      </p:sp>
      <p:graphicFrame>
        <p:nvGraphicFramePr>
          <p:cNvPr id="7" name="Content Placeholder 6">
            <a:extLst>
              <a:ext uri="{FF2B5EF4-FFF2-40B4-BE49-F238E27FC236}">
                <a16:creationId xmlns:a16="http://schemas.microsoft.com/office/drawing/2014/main" id="{F0514AE4-8C4A-8076-73C2-2CC81ADCC02D}"/>
              </a:ext>
            </a:extLst>
          </p:cNvPr>
          <p:cNvGraphicFramePr>
            <a:graphicFrameLocks noGrp="1"/>
          </p:cNvGraphicFramePr>
          <p:nvPr>
            <p:ph idx="1"/>
            <p:extLst>
              <p:ext uri="{D42A27DB-BD31-4B8C-83A1-F6EECF244321}">
                <p14:modId xmlns:p14="http://schemas.microsoft.com/office/powerpoint/2010/main" val="756351537"/>
              </p:ext>
            </p:extLst>
          </p:nvPr>
        </p:nvGraphicFramePr>
        <p:xfrm>
          <a:off x="1247775" y="1373188"/>
          <a:ext cx="10201274" cy="4404360"/>
        </p:xfrm>
        <a:graphic>
          <a:graphicData uri="http://schemas.openxmlformats.org/drawingml/2006/table">
            <a:tbl>
              <a:tblPr firstRow="1" bandRow="1">
                <a:tableStyleId>{5C22544A-7EE6-4342-B048-85BDC9FD1C3A}</a:tableStyleId>
              </a:tblPr>
              <a:tblGrid>
                <a:gridCol w="2902383">
                  <a:extLst>
                    <a:ext uri="{9D8B030D-6E8A-4147-A177-3AD203B41FA5}">
                      <a16:colId xmlns:a16="http://schemas.microsoft.com/office/drawing/2014/main" val="2890276368"/>
                    </a:ext>
                  </a:extLst>
                </a:gridCol>
                <a:gridCol w="3985657">
                  <a:extLst>
                    <a:ext uri="{9D8B030D-6E8A-4147-A177-3AD203B41FA5}">
                      <a16:colId xmlns:a16="http://schemas.microsoft.com/office/drawing/2014/main" val="3972880206"/>
                    </a:ext>
                  </a:extLst>
                </a:gridCol>
                <a:gridCol w="3313234">
                  <a:extLst>
                    <a:ext uri="{9D8B030D-6E8A-4147-A177-3AD203B41FA5}">
                      <a16:colId xmlns:a16="http://schemas.microsoft.com/office/drawing/2014/main" val="3850744992"/>
                    </a:ext>
                  </a:extLst>
                </a:gridCol>
              </a:tblGrid>
              <a:tr h="370840">
                <a:tc>
                  <a:txBody>
                    <a:bodyPr/>
                    <a:lstStyle/>
                    <a:p>
                      <a:endParaRPr lang="en-US" dirty="0"/>
                    </a:p>
                  </a:txBody>
                  <a:tcPr/>
                </a:tc>
                <a:tc>
                  <a:txBody>
                    <a:bodyPr/>
                    <a:lstStyle/>
                    <a:p>
                      <a:pPr algn="ctr"/>
                      <a:r>
                        <a:rPr lang="en-US" dirty="0"/>
                        <a:t>Single application </a:t>
                      </a:r>
                    </a:p>
                    <a:p>
                      <a:pPr algn="ctr"/>
                      <a:r>
                        <a:rPr lang="en-US" dirty="0"/>
                        <a:t>(multiple property owners and assume 10 – 200 acres)</a:t>
                      </a:r>
                    </a:p>
                  </a:txBody>
                  <a:tcPr/>
                </a:tc>
                <a:tc>
                  <a:txBody>
                    <a:bodyPr/>
                    <a:lstStyle/>
                    <a:p>
                      <a:pPr algn="ctr"/>
                      <a:r>
                        <a:rPr lang="en-US" dirty="0"/>
                        <a:t>Individual Lot Applications (assume less than 10 acres)</a:t>
                      </a:r>
                    </a:p>
                  </a:txBody>
                  <a:tcPr/>
                </a:tc>
                <a:extLst>
                  <a:ext uri="{0D108BD9-81ED-4DB2-BD59-A6C34878D82A}">
                    <a16:rowId xmlns:a16="http://schemas.microsoft.com/office/drawing/2014/main" val="1769231221"/>
                  </a:ext>
                </a:extLst>
              </a:tr>
              <a:tr h="370840">
                <a:tc>
                  <a:txBody>
                    <a:bodyPr/>
                    <a:lstStyle/>
                    <a:p>
                      <a:r>
                        <a:rPr lang="en-US" dirty="0"/>
                        <a:t>Metropolitan Water District</a:t>
                      </a:r>
                    </a:p>
                  </a:txBody>
                  <a:tcPr/>
                </a:tc>
                <a:tc>
                  <a:txBody>
                    <a:bodyPr/>
                    <a:lstStyle/>
                    <a:p>
                      <a:pPr algn="ctr"/>
                      <a:r>
                        <a:rPr lang="en-US" dirty="0"/>
                        <a:t>$5,000 per Application</a:t>
                      </a:r>
                    </a:p>
                  </a:txBody>
                  <a:tcPr/>
                </a:tc>
                <a:tc>
                  <a:txBody>
                    <a:bodyPr/>
                    <a:lstStyle/>
                    <a:p>
                      <a:pPr algn="ctr"/>
                      <a:r>
                        <a:rPr lang="en-US" dirty="0"/>
                        <a:t>$5,000 per Application</a:t>
                      </a:r>
                    </a:p>
                  </a:txBody>
                  <a:tcPr/>
                </a:tc>
                <a:extLst>
                  <a:ext uri="{0D108BD9-81ED-4DB2-BD59-A6C34878D82A}">
                    <a16:rowId xmlns:a16="http://schemas.microsoft.com/office/drawing/2014/main" val="1576192285"/>
                  </a:ext>
                </a:extLst>
              </a:tr>
              <a:tr h="370840">
                <a:tc>
                  <a:txBody>
                    <a:bodyPr/>
                    <a:lstStyle/>
                    <a:p>
                      <a:r>
                        <a:rPr lang="en-US" dirty="0"/>
                        <a:t>EMWD</a:t>
                      </a:r>
                    </a:p>
                  </a:txBody>
                  <a:tcPr/>
                </a:tc>
                <a:tc>
                  <a:txBody>
                    <a:bodyPr/>
                    <a:lstStyle/>
                    <a:p>
                      <a:pPr algn="ctr"/>
                      <a:r>
                        <a:rPr lang="en-US" dirty="0"/>
                        <a:t>$4,000 per Application</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$4,000 per Application</a:t>
                      </a:r>
                    </a:p>
                  </a:txBody>
                  <a:tcPr/>
                </a:tc>
                <a:extLst>
                  <a:ext uri="{0D108BD9-81ED-4DB2-BD59-A6C34878D82A}">
                    <a16:rowId xmlns:a16="http://schemas.microsoft.com/office/drawing/2014/main" val="2422026929"/>
                  </a:ext>
                </a:extLst>
              </a:tr>
              <a:tr h="370840">
                <a:tc>
                  <a:txBody>
                    <a:bodyPr/>
                    <a:lstStyle/>
                    <a:p>
                      <a:pPr marL="0" marR="0">
                        <a:spcBef>
                          <a:spcPts val="0"/>
                        </a:spcBef>
                        <a:spcAft>
                          <a:spcPts val="0"/>
                        </a:spcAft>
                      </a:pPr>
                      <a:r>
                        <a:rPr lang="en-US" sz="1350" dirty="0">
                          <a:effectLst/>
                          <a:latin typeface="Calibri" panose="020F0502020204030204" pitchFamily="34" charset="0"/>
                          <a:ea typeface="Aptos" panose="020B0004020202020204" pitchFamily="34" charset="0"/>
                        </a:rPr>
                        <a:t>LAFCO</a:t>
                      </a:r>
                    </a:p>
                    <a:p>
                      <a:pPr marL="176213" marR="0" indent="53975" algn="l">
                        <a:spcBef>
                          <a:spcPts val="0"/>
                        </a:spcBef>
                        <a:spcAft>
                          <a:spcPts val="0"/>
                        </a:spcAft>
                      </a:pPr>
                      <a:r>
                        <a:rPr lang="en-US" sz="1350" dirty="0">
                          <a:effectLst/>
                          <a:latin typeface="Calibri" panose="020F0502020204030204" pitchFamily="34" charset="0"/>
                          <a:ea typeface="Aptos" panose="020B0004020202020204" pitchFamily="34" charset="0"/>
                        </a:rPr>
                        <a:t>$6,450 (&lt; 10 acres)</a:t>
                      </a:r>
                    </a:p>
                    <a:p>
                      <a:pPr marL="176213" marR="0" indent="53975" algn="l">
                        <a:spcBef>
                          <a:spcPts val="0"/>
                        </a:spcBef>
                        <a:spcAft>
                          <a:spcPts val="0"/>
                        </a:spcAft>
                      </a:pPr>
                      <a:r>
                        <a:rPr lang="en-US" sz="1350" dirty="0">
                          <a:effectLst/>
                          <a:latin typeface="Calibri" panose="020F0502020204030204" pitchFamily="34" charset="0"/>
                          <a:ea typeface="Aptos" panose="020B0004020202020204" pitchFamily="34" charset="0"/>
                        </a:rPr>
                        <a:t>$9,030 (10 to 200 acres) </a:t>
                      </a:r>
                    </a:p>
                    <a:p>
                      <a:pPr marL="176213" marR="0" indent="53975" algn="l">
                        <a:spcBef>
                          <a:spcPts val="0"/>
                        </a:spcBef>
                        <a:spcAft>
                          <a:spcPts val="0"/>
                        </a:spcAft>
                      </a:pPr>
                      <a:r>
                        <a:rPr lang="en-US" sz="1350" dirty="0">
                          <a:effectLst/>
                          <a:latin typeface="Calibri" panose="020F0502020204030204" pitchFamily="34" charset="0"/>
                          <a:ea typeface="Aptos" panose="020B0004020202020204" pitchFamily="34" charset="0"/>
                        </a:rPr>
                        <a:t>$11,610 (200+ acres)</a:t>
                      </a:r>
                    </a:p>
                  </a:txBody>
                  <a:tcPr marL="68580" marR="68580" marT="0" marB="0"/>
                </a:tc>
                <a:tc>
                  <a:txBody>
                    <a:bodyPr/>
                    <a:lstStyle/>
                    <a:p>
                      <a:pPr marL="176213" marR="0" indent="53975" algn="ctr">
                        <a:spcBef>
                          <a:spcPts val="0"/>
                        </a:spcBef>
                        <a:spcAft>
                          <a:spcPts val="0"/>
                        </a:spcAft>
                      </a:pPr>
                      <a:endParaRPr lang="en-US" sz="1350" dirty="0">
                        <a:effectLst/>
                        <a:latin typeface="Calibri" panose="020F0502020204030204" pitchFamily="34" charset="0"/>
                        <a:ea typeface="Aptos" panose="020B0004020202020204" pitchFamily="34" charset="0"/>
                      </a:endParaRPr>
                    </a:p>
                    <a:p>
                      <a:pPr marL="176213" marR="0" indent="53975" algn="ctr">
                        <a:spcBef>
                          <a:spcPts val="0"/>
                        </a:spcBef>
                        <a:spcAft>
                          <a:spcPts val="0"/>
                        </a:spcAft>
                      </a:pPr>
                      <a:r>
                        <a:rPr lang="en-US" sz="1350" dirty="0">
                          <a:effectLst/>
                          <a:latin typeface="Calibri" panose="020F0502020204030204" pitchFamily="34" charset="0"/>
                          <a:ea typeface="Aptos" panose="020B0004020202020204" pitchFamily="34" charset="0"/>
                        </a:rPr>
                        <a:t>$9,030 per Application</a:t>
                      </a:r>
                    </a:p>
                  </a:txBody>
                  <a:tcPr/>
                </a:tc>
                <a:tc>
                  <a:txBody>
                    <a:bodyPr/>
                    <a:lstStyle/>
                    <a:p>
                      <a:pPr algn="ctr"/>
                      <a:endParaRPr lang="en-US" dirty="0"/>
                    </a:p>
                    <a:p>
                      <a:pPr algn="ctr"/>
                      <a:r>
                        <a:rPr lang="en-US" dirty="0"/>
                        <a:t>$6,450 per Application</a:t>
                      </a:r>
                    </a:p>
                  </a:txBody>
                  <a:tcPr/>
                </a:tc>
                <a:extLst>
                  <a:ext uri="{0D108BD9-81ED-4DB2-BD59-A6C34878D82A}">
                    <a16:rowId xmlns:a16="http://schemas.microsoft.com/office/drawing/2014/main" val="1583659278"/>
                  </a:ext>
                </a:extLst>
              </a:tr>
              <a:tr h="370840">
                <a:tc>
                  <a:txBody>
                    <a:bodyPr/>
                    <a:lstStyle/>
                    <a:p>
                      <a:r>
                        <a:rPr lang="en-US" dirty="0"/>
                        <a:t>Riverside County Surveyor</a:t>
                      </a:r>
                    </a:p>
                  </a:txBody>
                  <a:tcPr/>
                </a:tc>
                <a:tc>
                  <a:txBody>
                    <a:bodyPr/>
                    <a:lstStyle/>
                    <a:p>
                      <a:pPr algn="ctr"/>
                      <a:r>
                        <a:rPr lang="en-US" dirty="0"/>
                        <a:t>$1,000 per Application</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$1,000 per Application</a:t>
                      </a:r>
                    </a:p>
                  </a:txBody>
                  <a:tcPr/>
                </a:tc>
                <a:extLst>
                  <a:ext uri="{0D108BD9-81ED-4DB2-BD59-A6C34878D82A}">
                    <a16:rowId xmlns:a16="http://schemas.microsoft.com/office/drawing/2014/main" val="3999897883"/>
                  </a:ext>
                </a:extLst>
              </a:tr>
              <a:tr h="370840">
                <a:tc>
                  <a:txBody>
                    <a:bodyPr/>
                    <a:lstStyle/>
                    <a:p>
                      <a:r>
                        <a:rPr lang="en-US" dirty="0"/>
                        <a:t>*Metropolitan Water District (due at the end of the process) </a:t>
                      </a:r>
                    </a:p>
                  </a:txBody>
                  <a:tcPr/>
                </a:tc>
                <a:tc>
                  <a:txBody>
                    <a:bodyPr/>
                    <a:lstStyle/>
                    <a:p>
                      <a:pPr algn="ctr"/>
                      <a:r>
                        <a:rPr lang="en-US" dirty="0"/>
                        <a:t>$7,596 per acre</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$7,596 per acre</a:t>
                      </a:r>
                    </a:p>
                    <a:p>
                      <a:endParaRPr lang="en-US" dirty="0"/>
                    </a:p>
                  </a:txBody>
                  <a:tcPr/>
                </a:tc>
                <a:extLst>
                  <a:ext uri="{0D108BD9-81ED-4DB2-BD59-A6C34878D82A}">
                    <a16:rowId xmlns:a16="http://schemas.microsoft.com/office/drawing/2014/main" val="3891499319"/>
                  </a:ext>
                </a:extLst>
              </a:tr>
              <a:tr h="370840">
                <a:tc>
                  <a:txBody>
                    <a:bodyPr/>
                    <a:lstStyle/>
                    <a:p>
                      <a:pPr algn="ctr"/>
                      <a:r>
                        <a:rPr lang="en-US" b="1" dirty="0"/>
                        <a:t>TOTALS</a:t>
                      </a:r>
                    </a:p>
                  </a:txBody>
                  <a:tcPr/>
                </a:tc>
                <a:tc>
                  <a:txBody>
                    <a:bodyPr/>
                    <a:lstStyle/>
                    <a:p>
                      <a:pPr algn="ctr"/>
                      <a:r>
                        <a:rPr lang="en-US" dirty="0"/>
                        <a:t>$95,000 - $1,538,000 </a:t>
                      </a:r>
                    </a:p>
                    <a:p>
                      <a:pPr algn="ctr"/>
                      <a:r>
                        <a:rPr lang="en-US" dirty="0"/>
                        <a:t>(10 – 200 acres)</a:t>
                      </a:r>
                    </a:p>
                  </a:txBody>
                  <a:tcPr/>
                </a:tc>
                <a:tc>
                  <a:txBody>
                    <a:bodyPr/>
                    <a:lstStyle/>
                    <a:p>
                      <a:pPr algn="ctr"/>
                      <a:r>
                        <a:rPr lang="en-US" dirty="0"/>
                        <a:t>$24,000 - $92,000 </a:t>
                      </a:r>
                    </a:p>
                    <a:p>
                      <a:pPr algn="ctr"/>
                      <a:r>
                        <a:rPr lang="en-US" dirty="0"/>
                        <a:t>(1 - &lt;10 acres)</a:t>
                      </a:r>
                    </a:p>
                  </a:txBody>
                  <a:tcPr/>
                </a:tc>
                <a:extLst>
                  <a:ext uri="{0D108BD9-81ED-4DB2-BD59-A6C34878D82A}">
                    <a16:rowId xmlns:a16="http://schemas.microsoft.com/office/drawing/2014/main" val="2336485843"/>
                  </a:ext>
                </a:extLst>
              </a:tr>
            </a:tbl>
          </a:graphicData>
        </a:graphic>
      </p:graphicFrame>
      <p:sp>
        <p:nvSpPr>
          <p:cNvPr id="8" name="TextBox 7">
            <a:extLst>
              <a:ext uri="{FF2B5EF4-FFF2-40B4-BE49-F238E27FC236}">
                <a16:creationId xmlns:a16="http://schemas.microsoft.com/office/drawing/2014/main" id="{9CF73CA4-9A89-1559-ED94-182A71E95810}"/>
              </a:ext>
            </a:extLst>
          </p:cNvPr>
          <p:cNvSpPr txBox="1"/>
          <p:nvPr/>
        </p:nvSpPr>
        <p:spPr>
          <a:xfrm>
            <a:off x="2233612" y="5896928"/>
            <a:ext cx="8229599" cy="738664"/>
          </a:xfrm>
          <a:prstGeom prst="rect">
            <a:avLst/>
          </a:prstGeom>
          <a:noFill/>
        </p:spPr>
        <p:txBody>
          <a:bodyPr wrap="square" rtlCol="0">
            <a:spAutoFit/>
          </a:bodyPr>
          <a:lstStyle/>
          <a:p>
            <a:r>
              <a:rPr lang="en-US" sz="1400" dirty="0">
                <a:latin typeface="Calibri" panose="020F0502020204030204" pitchFamily="34" charset="0"/>
                <a:ea typeface="Aptos" panose="020B0004020202020204" pitchFamily="34" charset="0"/>
              </a:rPr>
              <a:t>*Calendar Year 2024 - $7,596 (increases annually and the interested party would likely pay 2025 fees since the process takes 18 months (minimum) to complete.</a:t>
            </a:r>
          </a:p>
          <a:p>
            <a:r>
              <a:rPr lang="en-US" sz="1400" dirty="0">
                <a:latin typeface="Calibri" panose="020F0502020204030204" pitchFamily="34" charset="0"/>
              </a:rPr>
              <a:t>$2.1M estimated annexation cost for the entire 272 acres currently not annexed (if single application)</a:t>
            </a:r>
            <a:endParaRPr lang="en-US" sz="1400" dirty="0"/>
          </a:p>
        </p:txBody>
      </p:sp>
      <p:sp>
        <p:nvSpPr>
          <p:cNvPr id="2" name="Slide Number Placeholder 1">
            <a:extLst>
              <a:ext uri="{FF2B5EF4-FFF2-40B4-BE49-F238E27FC236}">
                <a16:creationId xmlns:a16="http://schemas.microsoft.com/office/drawing/2014/main" id="{FF9A3540-4182-8EEF-F9D1-C2F4567A7F82}"/>
              </a:ext>
            </a:extLst>
          </p:cNvPr>
          <p:cNvSpPr>
            <a:spLocks noGrp="1"/>
          </p:cNvSpPr>
          <p:nvPr>
            <p:ph type="sldNum" sz="quarter" idx="12"/>
          </p:nvPr>
        </p:nvSpPr>
        <p:spPr/>
        <p:txBody>
          <a:bodyPr/>
          <a:lstStyle/>
          <a:p>
            <a:fld id="{686D4B69-25F6-46F4-B4EA-C8D3128854F8}" type="slidenum">
              <a:rPr lang="en-US" smtClean="0"/>
              <a:t>23</a:t>
            </a:fld>
            <a:endParaRPr lang="en-US"/>
          </a:p>
        </p:txBody>
      </p:sp>
    </p:spTree>
    <p:extLst>
      <p:ext uri="{BB962C8B-B14F-4D97-AF65-F5344CB8AC3E}">
        <p14:creationId xmlns:p14="http://schemas.microsoft.com/office/powerpoint/2010/main" val="1808179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5C4E-37B8-B139-BC4F-DBC1BD3BC182}"/>
              </a:ext>
            </a:extLst>
          </p:cNvPr>
          <p:cNvSpPr>
            <a:spLocks noGrp="1"/>
          </p:cNvSpPr>
          <p:nvPr>
            <p:ph type="title"/>
          </p:nvPr>
        </p:nvSpPr>
        <p:spPr>
          <a:xfrm>
            <a:off x="625763" y="204787"/>
            <a:ext cx="10515600" cy="1325563"/>
          </a:xfrm>
        </p:spPr>
        <p:txBody>
          <a:bodyPr/>
          <a:lstStyle/>
          <a:p>
            <a:r>
              <a:rPr lang="en-US" dirty="0"/>
              <a:t>Connection Fees</a:t>
            </a:r>
          </a:p>
        </p:txBody>
      </p:sp>
      <p:sp>
        <p:nvSpPr>
          <p:cNvPr id="3" name="Content Placeholder 2">
            <a:extLst>
              <a:ext uri="{FF2B5EF4-FFF2-40B4-BE49-F238E27FC236}">
                <a16:creationId xmlns:a16="http://schemas.microsoft.com/office/drawing/2014/main" id="{1A275152-650D-1382-133A-DCF87EEFBF83}"/>
              </a:ext>
            </a:extLst>
          </p:cNvPr>
          <p:cNvSpPr>
            <a:spLocks noGrp="1"/>
          </p:cNvSpPr>
          <p:nvPr>
            <p:ph idx="1"/>
          </p:nvPr>
        </p:nvSpPr>
        <p:spPr>
          <a:xfrm>
            <a:off x="838200" y="1418648"/>
            <a:ext cx="10839450" cy="5327650"/>
          </a:xfrm>
        </p:spPr>
        <p:txBody>
          <a:bodyPr>
            <a:normAutofit fontScale="40000" lnSpcReduction="20000"/>
          </a:bodyPr>
          <a:lstStyle/>
          <a:p>
            <a:r>
              <a:rPr lang="en-US" sz="4500" dirty="0"/>
              <a:t>Based on current infrastructure and anticipated costs of facilities identified in EMWD’s Master Plan</a:t>
            </a:r>
          </a:p>
          <a:p>
            <a:r>
              <a:rPr lang="en-US" sz="4500" dirty="0"/>
              <a:t>The current Capital Plan is based on the 2015 Master Plans for sewer and water</a:t>
            </a:r>
          </a:p>
          <a:p>
            <a:r>
              <a:rPr lang="en-US" sz="4500" dirty="0"/>
              <a:t>Most of the Northern Keyhole area was not included in the Master Plan and therefore infrastructure needed in this area was not contemplated in the current connection fees or Capital Plan</a:t>
            </a:r>
          </a:p>
          <a:p>
            <a:r>
              <a:rPr lang="en-US" sz="4500" dirty="0"/>
              <a:t>Example of connection fee calculation: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4500" dirty="0"/>
              <a:t>Additional fees in addition to standard connection fees likely for this area since the connection fees do not currently include infrastructure in this area</a:t>
            </a:r>
          </a:p>
          <a:p>
            <a:endParaRPr lang="en-US" dirty="0"/>
          </a:p>
          <a:p>
            <a:endParaRPr lang="en-US" dirty="0"/>
          </a:p>
        </p:txBody>
      </p:sp>
      <p:graphicFrame>
        <p:nvGraphicFramePr>
          <p:cNvPr id="4" name="Table 3">
            <a:extLst>
              <a:ext uri="{FF2B5EF4-FFF2-40B4-BE49-F238E27FC236}">
                <a16:creationId xmlns:a16="http://schemas.microsoft.com/office/drawing/2014/main" id="{851542B0-D567-8249-B485-00792D170AF1}"/>
              </a:ext>
            </a:extLst>
          </p:cNvPr>
          <p:cNvGraphicFramePr>
            <a:graphicFrameLocks noGrp="1"/>
          </p:cNvGraphicFramePr>
          <p:nvPr>
            <p:extLst>
              <p:ext uri="{D42A27DB-BD31-4B8C-83A1-F6EECF244321}">
                <p14:modId xmlns:p14="http://schemas.microsoft.com/office/powerpoint/2010/main" val="2453827761"/>
              </p:ext>
            </p:extLst>
          </p:nvPr>
        </p:nvGraphicFramePr>
        <p:xfrm>
          <a:off x="1744213" y="2946241"/>
          <a:ext cx="7772128" cy="2595880"/>
        </p:xfrm>
        <a:graphic>
          <a:graphicData uri="http://schemas.openxmlformats.org/drawingml/2006/table">
            <a:tbl>
              <a:tblPr firstRow="1" bandRow="1">
                <a:tableStyleId>{5C22544A-7EE6-4342-B048-85BDC9FD1C3A}</a:tableStyleId>
              </a:tblPr>
              <a:tblGrid>
                <a:gridCol w="5740272">
                  <a:extLst>
                    <a:ext uri="{9D8B030D-6E8A-4147-A177-3AD203B41FA5}">
                      <a16:colId xmlns:a16="http://schemas.microsoft.com/office/drawing/2014/main" val="3111482939"/>
                    </a:ext>
                  </a:extLst>
                </a:gridCol>
                <a:gridCol w="2031856">
                  <a:extLst>
                    <a:ext uri="{9D8B030D-6E8A-4147-A177-3AD203B41FA5}">
                      <a16:colId xmlns:a16="http://schemas.microsoft.com/office/drawing/2014/main" val="2571546576"/>
                    </a:ext>
                  </a:extLst>
                </a:gridCol>
              </a:tblGrid>
              <a:tr h="370840">
                <a:tc>
                  <a:txBody>
                    <a:bodyPr/>
                    <a:lstStyle/>
                    <a:p>
                      <a:r>
                        <a:rPr lang="en-US" dirty="0"/>
                        <a:t>Component</a:t>
                      </a:r>
                    </a:p>
                  </a:txBody>
                  <a:tcPr/>
                </a:tc>
                <a:tc>
                  <a:txBody>
                    <a:bodyPr/>
                    <a:lstStyle/>
                    <a:p>
                      <a:pPr algn="ctr"/>
                      <a:r>
                        <a:rPr lang="en-US" dirty="0"/>
                        <a:t>Fee</a:t>
                      </a:r>
                    </a:p>
                  </a:txBody>
                  <a:tcPr/>
                </a:tc>
                <a:extLst>
                  <a:ext uri="{0D108BD9-81ED-4DB2-BD59-A6C34878D82A}">
                    <a16:rowId xmlns:a16="http://schemas.microsoft.com/office/drawing/2014/main" val="3983282999"/>
                  </a:ext>
                </a:extLst>
              </a:tr>
              <a:tr h="370840">
                <a:tc>
                  <a:txBody>
                    <a:bodyPr/>
                    <a:lstStyle/>
                    <a:p>
                      <a:r>
                        <a:rPr lang="en-US" dirty="0"/>
                        <a:t>Water Financial Participation Charge (1 EMS)</a:t>
                      </a:r>
                    </a:p>
                  </a:txBody>
                  <a:tcPr/>
                </a:tc>
                <a:tc>
                  <a:txBody>
                    <a:bodyPr/>
                    <a:lstStyle/>
                    <a:p>
                      <a:pPr algn="ctr"/>
                      <a:r>
                        <a:rPr lang="en-US" dirty="0"/>
                        <a:t>$7,416</a:t>
                      </a:r>
                    </a:p>
                  </a:txBody>
                  <a:tcPr/>
                </a:tc>
                <a:extLst>
                  <a:ext uri="{0D108BD9-81ED-4DB2-BD59-A6C34878D82A}">
                    <a16:rowId xmlns:a16="http://schemas.microsoft.com/office/drawing/2014/main" val="697407806"/>
                  </a:ext>
                </a:extLst>
              </a:tr>
              <a:tr h="370840">
                <a:tc>
                  <a:txBody>
                    <a:bodyPr/>
                    <a:lstStyle/>
                    <a:p>
                      <a:r>
                        <a:rPr lang="en-US" dirty="0"/>
                        <a:t>Water Supply Development Fee (1 EDU)</a:t>
                      </a:r>
                    </a:p>
                  </a:txBody>
                  <a:tcPr/>
                </a:tc>
                <a:tc>
                  <a:txBody>
                    <a:bodyPr/>
                    <a:lstStyle/>
                    <a:p>
                      <a:pPr algn="ctr"/>
                      <a:r>
                        <a:rPr lang="en-US" dirty="0"/>
                        <a:t>$403</a:t>
                      </a:r>
                    </a:p>
                  </a:txBody>
                  <a:tcPr/>
                </a:tc>
                <a:extLst>
                  <a:ext uri="{0D108BD9-81ED-4DB2-BD59-A6C34878D82A}">
                    <a16:rowId xmlns:a16="http://schemas.microsoft.com/office/drawing/2014/main" val="563538522"/>
                  </a:ext>
                </a:extLst>
              </a:tr>
              <a:tr h="370840">
                <a:tc>
                  <a:txBody>
                    <a:bodyPr/>
                    <a:lstStyle/>
                    <a:p>
                      <a:r>
                        <a:rPr lang="en-US" dirty="0"/>
                        <a:t>Sewer Financial Participation Charge (1 EDU)</a:t>
                      </a:r>
                    </a:p>
                  </a:txBody>
                  <a:tcPr/>
                </a:tc>
                <a:tc>
                  <a:txBody>
                    <a:bodyPr/>
                    <a:lstStyle/>
                    <a:p>
                      <a:pPr algn="ctr"/>
                      <a:r>
                        <a:rPr lang="en-US" dirty="0"/>
                        <a:t>$3,476</a:t>
                      </a:r>
                    </a:p>
                  </a:txBody>
                  <a:tcPr/>
                </a:tc>
                <a:extLst>
                  <a:ext uri="{0D108BD9-81ED-4DB2-BD59-A6C34878D82A}">
                    <a16:rowId xmlns:a16="http://schemas.microsoft.com/office/drawing/2014/main" val="3307226010"/>
                  </a:ext>
                </a:extLst>
              </a:tr>
              <a:tr h="370840">
                <a:tc>
                  <a:txBody>
                    <a:bodyPr/>
                    <a:lstStyle/>
                    <a:p>
                      <a:r>
                        <a:rPr lang="en-US" dirty="0"/>
                        <a:t>Sewer Treatment Plant Capacity Charge (1 EDU)</a:t>
                      </a:r>
                    </a:p>
                  </a:txBody>
                  <a:tcPr/>
                </a:tc>
                <a:tc>
                  <a:txBody>
                    <a:bodyPr/>
                    <a:lstStyle/>
                    <a:p>
                      <a:pPr algn="ctr"/>
                      <a:r>
                        <a:rPr lang="en-US" dirty="0"/>
                        <a:t>$6,589</a:t>
                      </a:r>
                    </a:p>
                  </a:txBody>
                  <a:tcPr/>
                </a:tc>
                <a:extLst>
                  <a:ext uri="{0D108BD9-81ED-4DB2-BD59-A6C34878D82A}">
                    <a16:rowId xmlns:a16="http://schemas.microsoft.com/office/drawing/2014/main" val="1648594139"/>
                  </a:ext>
                </a:extLst>
              </a:tr>
              <a:tr h="370840">
                <a:tc>
                  <a:txBody>
                    <a:bodyPr/>
                    <a:lstStyle/>
                    <a:p>
                      <a:r>
                        <a:rPr lang="en-US" b="1" dirty="0"/>
                        <a:t>Example Connection Fee Total for 1 EDU/EMS</a:t>
                      </a:r>
                    </a:p>
                  </a:txBody>
                  <a:tcPr/>
                </a:tc>
                <a:tc>
                  <a:txBody>
                    <a:bodyPr/>
                    <a:lstStyle/>
                    <a:p>
                      <a:pPr algn="ctr"/>
                      <a:r>
                        <a:rPr lang="en-US" b="1" dirty="0"/>
                        <a:t>$17,880</a:t>
                      </a:r>
                    </a:p>
                  </a:txBody>
                  <a:tcPr/>
                </a:tc>
                <a:extLst>
                  <a:ext uri="{0D108BD9-81ED-4DB2-BD59-A6C34878D82A}">
                    <a16:rowId xmlns:a16="http://schemas.microsoft.com/office/drawing/2014/main" val="807838233"/>
                  </a:ext>
                </a:extLst>
              </a:tr>
              <a:tr h="370840">
                <a:tc>
                  <a:txBody>
                    <a:bodyPr/>
                    <a:lstStyle/>
                    <a:p>
                      <a:r>
                        <a:rPr lang="en-US" b="1" dirty="0"/>
                        <a:t>1-inch Master Meter/Service Install</a:t>
                      </a:r>
                    </a:p>
                  </a:txBody>
                  <a:tcPr/>
                </a:tc>
                <a:tc>
                  <a:txBody>
                    <a:bodyPr/>
                    <a:lstStyle/>
                    <a:p>
                      <a:pPr algn="ctr"/>
                      <a:r>
                        <a:rPr lang="en-US" b="1" dirty="0"/>
                        <a:t>$5,340</a:t>
                      </a:r>
                    </a:p>
                  </a:txBody>
                  <a:tcPr/>
                </a:tc>
                <a:extLst>
                  <a:ext uri="{0D108BD9-81ED-4DB2-BD59-A6C34878D82A}">
                    <a16:rowId xmlns:a16="http://schemas.microsoft.com/office/drawing/2014/main" val="2645290700"/>
                  </a:ext>
                </a:extLst>
              </a:tr>
            </a:tbl>
          </a:graphicData>
        </a:graphic>
      </p:graphicFrame>
      <p:sp>
        <p:nvSpPr>
          <p:cNvPr id="5" name="Slide Number Placeholder 4">
            <a:extLst>
              <a:ext uri="{FF2B5EF4-FFF2-40B4-BE49-F238E27FC236}">
                <a16:creationId xmlns:a16="http://schemas.microsoft.com/office/drawing/2014/main" id="{E3EF7EC8-ACB7-E678-13DB-E9FAD1F6C14E}"/>
              </a:ext>
            </a:extLst>
          </p:cNvPr>
          <p:cNvSpPr>
            <a:spLocks noGrp="1"/>
          </p:cNvSpPr>
          <p:nvPr>
            <p:ph type="sldNum" sz="quarter" idx="12"/>
          </p:nvPr>
        </p:nvSpPr>
        <p:spPr/>
        <p:txBody>
          <a:bodyPr/>
          <a:lstStyle/>
          <a:p>
            <a:fld id="{686D4B69-25F6-46F4-B4EA-C8D3128854F8}" type="slidenum">
              <a:rPr lang="en-US" smtClean="0"/>
              <a:t>24</a:t>
            </a:fld>
            <a:endParaRPr lang="en-US"/>
          </a:p>
        </p:txBody>
      </p:sp>
    </p:spTree>
    <p:extLst>
      <p:ext uri="{BB962C8B-B14F-4D97-AF65-F5344CB8AC3E}">
        <p14:creationId xmlns:p14="http://schemas.microsoft.com/office/powerpoint/2010/main" val="417262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7BA0-08D2-2955-B6E3-8192C5FE1688}"/>
              </a:ext>
            </a:extLst>
          </p:cNvPr>
          <p:cNvSpPr>
            <a:spLocks noGrp="1"/>
          </p:cNvSpPr>
          <p:nvPr>
            <p:ph type="title"/>
          </p:nvPr>
        </p:nvSpPr>
        <p:spPr/>
        <p:txBody>
          <a:bodyPr/>
          <a:lstStyle/>
          <a:p>
            <a:r>
              <a:rPr lang="en-US" dirty="0"/>
              <a:t>Backbone Infrastructure Conceptual Level (Study) Cost Estimate</a:t>
            </a:r>
          </a:p>
        </p:txBody>
      </p:sp>
      <p:graphicFrame>
        <p:nvGraphicFramePr>
          <p:cNvPr id="5" name="Table 4">
            <a:extLst>
              <a:ext uri="{FF2B5EF4-FFF2-40B4-BE49-F238E27FC236}">
                <a16:creationId xmlns:a16="http://schemas.microsoft.com/office/drawing/2014/main" id="{32F8A150-8A21-2B29-2670-0F08E9DC1D67}"/>
              </a:ext>
            </a:extLst>
          </p:cNvPr>
          <p:cNvGraphicFramePr>
            <a:graphicFrameLocks noGrp="1"/>
          </p:cNvGraphicFramePr>
          <p:nvPr>
            <p:extLst>
              <p:ext uri="{D42A27DB-BD31-4B8C-83A1-F6EECF244321}">
                <p14:modId xmlns:p14="http://schemas.microsoft.com/office/powerpoint/2010/main" val="2316114080"/>
              </p:ext>
            </p:extLst>
          </p:nvPr>
        </p:nvGraphicFramePr>
        <p:xfrm>
          <a:off x="1938337" y="1838407"/>
          <a:ext cx="8315325" cy="2796420"/>
        </p:xfrm>
        <a:graphic>
          <a:graphicData uri="http://schemas.openxmlformats.org/drawingml/2006/table">
            <a:tbl>
              <a:tblPr firstRow="1" bandRow="1">
                <a:tableStyleId>{5C22544A-7EE6-4342-B048-85BDC9FD1C3A}</a:tableStyleId>
              </a:tblPr>
              <a:tblGrid>
                <a:gridCol w="1720118">
                  <a:extLst>
                    <a:ext uri="{9D8B030D-6E8A-4147-A177-3AD203B41FA5}">
                      <a16:colId xmlns:a16="http://schemas.microsoft.com/office/drawing/2014/main" val="4277506896"/>
                    </a:ext>
                  </a:extLst>
                </a:gridCol>
                <a:gridCol w="2480407">
                  <a:extLst>
                    <a:ext uri="{9D8B030D-6E8A-4147-A177-3AD203B41FA5}">
                      <a16:colId xmlns:a16="http://schemas.microsoft.com/office/drawing/2014/main" val="3292575761"/>
                    </a:ext>
                  </a:extLst>
                </a:gridCol>
                <a:gridCol w="2209800">
                  <a:extLst>
                    <a:ext uri="{9D8B030D-6E8A-4147-A177-3AD203B41FA5}">
                      <a16:colId xmlns:a16="http://schemas.microsoft.com/office/drawing/2014/main" val="2572593734"/>
                    </a:ext>
                  </a:extLst>
                </a:gridCol>
                <a:gridCol w="1905000">
                  <a:extLst>
                    <a:ext uri="{9D8B030D-6E8A-4147-A177-3AD203B41FA5}">
                      <a16:colId xmlns:a16="http://schemas.microsoft.com/office/drawing/2014/main" val="3659646076"/>
                    </a:ext>
                  </a:extLst>
                </a:gridCol>
              </a:tblGrid>
              <a:tr h="470505">
                <a:tc>
                  <a:txBody>
                    <a:bodyPr/>
                    <a:lstStyle/>
                    <a:p>
                      <a:r>
                        <a:rPr lang="en-US" sz="1800" dirty="0"/>
                        <a:t>Component</a:t>
                      </a:r>
                    </a:p>
                  </a:txBody>
                  <a:tcPr/>
                </a:tc>
                <a:tc>
                  <a:txBody>
                    <a:bodyPr/>
                    <a:lstStyle/>
                    <a:p>
                      <a:pPr algn="ctr"/>
                      <a:r>
                        <a:rPr lang="en-US" sz="1800" dirty="0"/>
                        <a:t> Planning Level Estimated Project Costs</a:t>
                      </a:r>
                    </a:p>
                  </a:txBody>
                  <a:tcPr/>
                </a:tc>
                <a:tc>
                  <a:txBody>
                    <a:bodyPr/>
                    <a:lstStyle/>
                    <a:p>
                      <a:pPr algn="ctr"/>
                      <a:r>
                        <a:rPr lang="en-US" sz="1800" dirty="0"/>
                        <a:t>Onsite</a:t>
                      </a:r>
                      <a:r>
                        <a:rPr lang="en-US" sz="1800" baseline="30000" dirty="0"/>
                        <a:t>1</a:t>
                      </a:r>
                      <a:r>
                        <a:rPr lang="en-US" sz="1800" dirty="0"/>
                        <a:t> </a:t>
                      </a:r>
                    </a:p>
                  </a:txBody>
                  <a:tcPr/>
                </a:tc>
                <a:tc>
                  <a:txBody>
                    <a:bodyPr/>
                    <a:lstStyle/>
                    <a:p>
                      <a:pPr algn="ctr"/>
                      <a:r>
                        <a:rPr lang="en-US" sz="1800" baseline="0" dirty="0"/>
                        <a:t>Offsite</a:t>
                      </a:r>
                      <a:r>
                        <a:rPr lang="en-US" sz="1800" baseline="30000" dirty="0"/>
                        <a:t>2</a:t>
                      </a:r>
                    </a:p>
                    <a:p>
                      <a:pPr algn="ctr"/>
                      <a:endParaRPr lang="en-US" sz="1800" dirty="0"/>
                    </a:p>
                  </a:txBody>
                  <a:tcPr/>
                </a:tc>
                <a:extLst>
                  <a:ext uri="{0D108BD9-81ED-4DB2-BD59-A6C34878D82A}">
                    <a16:rowId xmlns:a16="http://schemas.microsoft.com/office/drawing/2014/main" val="2081027885"/>
                  </a:ext>
                </a:extLst>
              </a:tr>
              <a:tr h="470505">
                <a:tc>
                  <a:txBody>
                    <a:bodyPr/>
                    <a:lstStyle/>
                    <a:p>
                      <a:r>
                        <a:rPr lang="en-US" sz="1800" dirty="0"/>
                        <a:t>Roadway</a:t>
                      </a:r>
                      <a:r>
                        <a:rPr lang="en-US" sz="1800" baseline="30000" dirty="0"/>
                        <a:t>3</a:t>
                      </a:r>
                    </a:p>
                  </a:txBody>
                  <a:tcPr/>
                </a:tc>
                <a:tc>
                  <a:txBody>
                    <a:bodyPr/>
                    <a:lstStyle/>
                    <a:p>
                      <a:pPr algn="ctr"/>
                      <a:r>
                        <a:rPr lang="en-US" sz="1800" dirty="0"/>
                        <a:t>$11,200,000</a:t>
                      </a:r>
                    </a:p>
                  </a:txBody>
                  <a:tcPr/>
                </a:tc>
                <a:tc>
                  <a:txBody>
                    <a:bodyPr/>
                    <a:lstStyle/>
                    <a:p>
                      <a:pPr algn="ctr"/>
                      <a:r>
                        <a:rPr lang="en-US" sz="1800" dirty="0"/>
                        <a:t>$11,200,000</a:t>
                      </a:r>
                    </a:p>
                  </a:txBody>
                  <a:tcPr/>
                </a:tc>
                <a:tc>
                  <a:txBody>
                    <a:bodyPr/>
                    <a:lstStyle/>
                    <a:p>
                      <a:pPr algn="ctr"/>
                      <a:r>
                        <a:rPr lang="en-US" sz="1800" dirty="0"/>
                        <a:t>N/A</a:t>
                      </a:r>
                    </a:p>
                  </a:txBody>
                  <a:tcPr/>
                </a:tc>
                <a:extLst>
                  <a:ext uri="{0D108BD9-81ED-4DB2-BD59-A6C34878D82A}">
                    <a16:rowId xmlns:a16="http://schemas.microsoft.com/office/drawing/2014/main" val="1869976280"/>
                  </a:ext>
                </a:extLst>
              </a:tr>
              <a:tr h="470505">
                <a:tc>
                  <a:txBody>
                    <a:bodyPr/>
                    <a:lstStyle/>
                    <a:p>
                      <a:r>
                        <a:rPr lang="en-US" sz="1800" dirty="0"/>
                        <a:t>Water</a:t>
                      </a:r>
                      <a:endParaRPr lang="en-US" sz="1800" baseline="30000" dirty="0"/>
                    </a:p>
                  </a:txBody>
                  <a:tcPr/>
                </a:tc>
                <a:tc>
                  <a:txBody>
                    <a:bodyPr/>
                    <a:lstStyle/>
                    <a:p>
                      <a:pPr algn="ctr"/>
                      <a:r>
                        <a:rPr lang="en-US" sz="1800" dirty="0"/>
                        <a:t>$9,690,000</a:t>
                      </a:r>
                      <a:endParaRPr lang="en-US" sz="1800" baseline="30000" dirty="0"/>
                    </a:p>
                  </a:txBody>
                  <a:tcPr/>
                </a:tc>
                <a:tc>
                  <a:txBody>
                    <a:bodyPr/>
                    <a:lstStyle/>
                    <a:p>
                      <a:pPr algn="ctr"/>
                      <a:r>
                        <a:rPr lang="en-US" sz="1800" dirty="0"/>
                        <a:t>$7,700,000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800" dirty="0"/>
                        <a:t>$1,990,000</a:t>
                      </a:r>
                      <a:endParaRPr lang="en-US" sz="1800" baseline="30000" dirty="0"/>
                    </a:p>
                  </a:txBody>
                  <a:tcPr/>
                </a:tc>
                <a:extLst>
                  <a:ext uri="{0D108BD9-81ED-4DB2-BD59-A6C34878D82A}">
                    <a16:rowId xmlns:a16="http://schemas.microsoft.com/office/drawing/2014/main" val="3952998251"/>
                  </a:ext>
                </a:extLst>
              </a:tr>
              <a:tr h="470505">
                <a:tc>
                  <a:txBody>
                    <a:bodyPr/>
                    <a:lstStyle/>
                    <a:p>
                      <a:r>
                        <a:rPr lang="en-US" sz="1800" dirty="0"/>
                        <a:t>Sewer</a:t>
                      </a:r>
                    </a:p>
                  </a:txBody>
                  <a:tcPr/>
                </a:tc>
                <a:tc>
                  <a:txBody>
                    <a:bodyPr/>
                    <a:lstStyle/>
                    <a:p>
                      <a:pPr algn="ctr"/>
                      <a:r>
                        <a:rPr lang="en-US" sz="1800" dirty="0"/>
                        <a:t>$29,600,000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800" dirty="0"/>
                        <a:t>$19,000,000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800" dirty="0"/>
                        <a:t>$10,600,000</a:t>
                      </a:r>
                    </a:p>
                  </a:txBody>
                  <a:tcPr/>
                </a:tc>
                <a:extLst>
                  <a:ext uri="{0D108BD9-81ED-4DB2-BD59-A6C34878D82A}">
                    <a16:rowId xmlns:a16="http://schemas.microsoft.com/office/drawing/2014/main" val="2339075312"/>
                  </a:ext>
                </a:extLst>
              </a:tr>
              <a:tr h="470505">
                <a:tc>
                  <a:txBody>
                    <a:bodyPr/>
                    <a:lstStyle/>
                    <a:p>
                      <a:r>
                        <a:rPr lang="en-US" sz="1800" dirty="0"/>
                        <a:t>TOTALS</a:t>
                      </a:r>
                    </a:p>
                  </a:txBody>
                  <a:tcPr/>
                </a:tc>
                <a:tc>
                  <a:txBody>
                    <a:bodyPr/>
                    <a:lstStyle/>
                    <a:p>
                      <a:pPr algn="ctr"/>
                      <a:r>
                        <a:rPr lang="en-US" sz="1800" dirty="0"/>
                        <a:t>$50,490,000</a:t>
                      </a:r>
                    </a:p>
                  </a:txBody>
                  <a:tcPr/>
                </a:tc>
                <a:tc>
                  <a:txBody>
                    <a:bodyPr/>
                    <a:lstStyle/>
                    <a:p>
                      <a:pPr algn="ctr"/>
                      <a:r>
                        <a:rPr lang="en-US" sz="1800" dirty="0"/>
                        <a:t>$37,900,000</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800" dirty="0"/>
                        <a:t>$12,500,000</a:t>
                      </a:r>
                    </a:p>
                  </a:txBody>
                  <a:tcPr/>
                </a:tc>
                <a:extLst>
                  <a:ext uri="{0D108BD9-81ED-4DB2-BD59-A6C34878D82A}">
                    <a16:rowId xmlns:a16="http://schemas.microsoft.com/office/drawing/2014/main" val="3566802488"/>
                  </a:ext>
                </a:extLst>
              </a:tr>
            </a:tbl>
          </a:graphicData>
        </a:graphic>
      </p:graphicFrame>
      <p:sp>
        <p:nvSpPr>
          <p:cNvPr id="3" name="TextBox 2">
            <a:extLst>
              <a:ext uri="{FF2B5EF4-FFF2-40B4-BE49-F238E27FC236}">
                <a16:creationId xmlns:a16="http://schemas.microsoft.com/office/drawing/2014/main" id="{4A84FF97-73FA-9D37-872C-03D7643149DC}"/>
              </a:ext>
            </a:extLst>
          </p:cNvPr>
          <p:cNvSpPr txBox="1"/>
          <p:nvPr/>
        </p:nvSpPr>
        <p:spPr>
          <a:xfrm>
            <a:off x="1981199" y="4782546"/>
            <a:ext cx="8229600" cy="2062103"/>
          </a:xfrm>
          <a:prstGeom prst="rect">
            <a:avLst/>
          </a:prstGeom>
          <a:noFill/>
        </p:spPr>
        <p:txBody>
          <a:bodyPr wrap="square" rtlCol="0">
            <a:spAutoFit/>
          </a:bodyPr>
          <a:lstStyle/>
          <a:p>
            <a:pPr marL="342900" indent="-342900">
              <a:buAutoNum type="arabicPeriod"/>
            </a:pPr>
            <a:r>
              <a:rPr lang="en-US" sz="1600" dirty="0"/>
              <a:t>Onsite are backbone/minimum facilities required within the Keyhole area to provide water and sewer service on a first come first serve basis.</a:t>
            </a:r>
          </a:p>
          <a:p>
            <a:pPr marL="342900" indent="-342900">
              <a:buAutoNum type="arabicPeriod"/>
            </a:pPr>
            <a:r>
              <a:rPr lang="en-US" sz="1600" dirty="0"/>
              <a:t>Offsite include the permanent infrastructure required to provide water and sewer service to this area at build out. Timing will be dependent on development and reaching capacity in the existing sewer system to TVRWRF. </a:t>
            </a:r>
          </a:p>
          <a:p>
            <a:pPr marL="342900" indent="-342900">
              <a:buAutoNum type="arabicPeriod"/>
            </a:pPr>
            <a:r>
              <a:rPr lang="en-US" sz="1600" dirty="0">
                <a:effectLst/>
                <a:latin typeface="Aptos" panose="020B0004020202020204" pitchFamily="34" charset="0"/>
                <a:ea typeface="Aptos" panose="020B0004020202020204" pitchFamily="34" charset="0"/>
                <a:cs typeface="Calibri" panose="020F0502020204030204" pitchFamily="34" charset="0"/>
              </a:rPr>
              <a:t>Cost based on interim access road with 32-foot wide pavement on the existing 60-foot wide right of way. Ultimate will require </a:t>
            </a:r>
            <a:r>
              <a:rPr lang="en-US" sz="1600" dirty="0">
                <a:latin typeface="Aptos" panose="020B0004020202020204" pitchFamily="34" charset="0"/>
                <a:ea typeface="Aptos" panose="020B0004020202020204" pitchFamily="34" charset="0"/>
              </a:rPr>
              <a:t>44-foot wide pavement on a 66-foot wide right of way.</a:t>
            </a:r>
            <a:endParaRPr lang="en-US" sz="1600" dirty="0"/>
          </a:p>
        </p:txBody>
      </p:sp>
      <p:sp>
        <p:nvSpPr>
          <p:cNvPr id="4" name="Slide Number Placeholder 3">
            <a:extLst>
              <a:ext uri="{FF2B5EF4-FFF2-40B4-BE49-F238E27FC236}">
                <a16:creationId xmlns:a16="http://schemas.microsoft.com/office/drawing/2014/main" id="{7091CDA8-405B-D41B-30BD-2A08033438D7}"/>
              </a:ext>
            </a:extLst>
          </p:cNvPr>
          <p:cNvSpPr>
            <a:spLocks noGrp="1"/>
          </p:cNvSpPr>
          <p:nvPr>
            <p:ph type="sldNum" sz="quarter" idx="12"/>
          </p:nvPr>
        </p:nvSpPr>
        <p:spPr/>
        <p:txBody>
          <a:bodyPr/>
          <a:lstStyle/>
          <a:p>
            <a:fld id="{686D4B69-25F6-46F4-B4EA-C8D3128854F8}" type="slidenum">
              <a:rPr lang="en-US" smtClean="0"/>
              <a:t>25</a:t>
            </a:fld>
            <a:endParaRPr lang="en-US"/>
          </a:p>
        </p:txBody>
      </p:sp>
    </p:spTree>
    <p:extLst>
      <p:ext uri="{BB962C8B-B14F-4D97-AF65-F5344CB8AC3E}">
        <p14:creationId xmlns:p14="http://schemas.microsoft.com/office/powerpoint/2010/main" val="32862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989F7-B0BA-0E41-DD1E-BD1CFF15B770}"/>
              </a:ext>
            </a:extLst>
          </p:cNvPr>
          <p:cNvSpPr>
            <a:spLocks noGrp="1"/>
          </p:cNvSpPr>
          <p:nvPr>
            <p:ph type="title"/>
          </p:nvPr>
        </p:nvSpPr>
        <p:spPr>
          <a:xfrm>
            <a:off x="808638" y="386930"/>
            <a:ext cx="9236700" cy="1188950"/>
          </a:xfrm>
        </p:spPr>
        <p:txBody>
          <a:bodyPr anchor="b">
            <a:normAutofit/>
          </a:bodyPr>
          <a:lstStyle/>
          <a:p>
            <a:r>
              <a:rPr lang="en-US" dirty="0"/>
              <a:t>Infrastructure Financial Considerations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54EAEE-DFF9-053A-552E-C93C12B95811}"/>
              </a:ext>
            </a:extLst>
          </p:cNvPr>
          <p:cNvSpPr>
            <a:spLocks noGrp="1"/>
          </p:cNvSpPr>
          <p:nvPr>
            <p:ph idx="1"/>
          </p:nvPr>
        </p:nvSpPr>
        <p:spPr>
          <a:xfrm>
            <a:off x="699516" y="2389218"/>
            <a:ext cx="10143668" cy="3435531"/>
          </a:xfrm>
        </p:spPr>
        <p:txBody>
          <a:bodyPr anchor="ctr">
            <a:normAutofit/>
          </a:bodyPr>
          <a:lstStyle/>
          <a:p>
            <a:r>
              <a:rPr lang="en-US" sz="1800" dirty="0"/>
              <a:t>Infrastructure funding strategy that is equitable to beneficiaries</a:t>
            </a:r>
          </a:p>
          <a:p>
            <a:r>
              <a:rPr lang="en-US" sz="1800" dirty="0"/>
              <a:t>Developer led and funded infrastructure</a:t>
            </a:r>
          </a:p>
          <a:p>
            <a:r>
              <a:rPr lang="en-US" sz="1800" dirty="0"/>
              <a:t>EMWD potential participation in facility oversizing</a:t>
            </a:r>
          </a:p>
          <a:p>
            <a:r>
              <a:rPr lang="en-US" sz="1800" dirty="0"/>
              <a:t>Potential financing mechanisms may include CFD, assessment/improvement district, reimbursement agreements, etc.</a:t>
            </a:r>
          </a:p>
          <a:p>
            <a:pPr lvl="1">
              <a:buFont typeface="Aptos" panose="020B0004020202020204" pitchFamily="34" charset="0"/>
              <a:buChar char="-"/>
            </a:pPr>
            <a:r>
              <a:rPr lang="en-US" sz="1600" dirty="0"/>
              <a:t>A Community Facilities District (CFD) would require 2/3 approval from voters if greater than 12 properties</a:t>
            </a:r>
          </a:p>
          <a:p>
            <a:pPr lvl="1">
              <a:buFont typeface="Aptos" panose="020B0004020202020204" pitchFamily="34" charset="0"/>
              <a:buChar char="-"/>
            </a:pPr>
            <a:r>
              <a:rPr lang="en-US" sz="1600" dirty="0"/>
              <a:t>If a CFD was contemplated, City would lead</a:t>
            </a:r>
          </a:p>
          <a:p>
            <a:pPr lvl="2"/>
            <a:r>
              <a:rPr lang="en-US" sz="1400" dirty="0"/>
              <a:t>City could allow water and sewer improvements to be included in City CFD</a:t>
            </a:r>
          </a:p>
          <a:p>
            <a:pPr lvl="2"/>
            <a:r>
              <a:rPr lang="en-US" sz="1400" dirty="0"/>
              <a:t>EMWD would participate through a Joint Community Facilities Agreement (JCFA) since ownership and operations would be provided by EMWD</a:t>
            </a:r>
          </a:p>
        </p:txBody>
      </p:sp>
      <p:sp>
        <p:nvSpPr>
          <p:cNvPr id="4" name="Slide Number Placeholder 3">
            <a:extLst>
              <a:ext uri="{FF2B5EF4-FFF2-40B4-BE49-F238E27FC236}">
                <a16:creationId xmlns:a16="http://schemas.microsoft.com/office/drawing/2014/main" id="{96569321-27C9-B7B3-252E-EC612D79E09D}"/>
              </a:ext>
            </a:extLst>
          </p:cNvPr>
          <p:cNvSpPr>
            <a:spLocks noGrp="1"/>
          </p:cNvSpPr>
          <p:nvPr>
            <p:ph type="sldNum" sz="quarter" idx="12"/>
          </p:nvPr>
        </p:nvSpPr>
        <p:spPr/>
        <p:txBody>
          <a:bodyPr/>
          <a:lstStyle/>
          <a:p>
            <a:fld id="{686D4B69-25F6-46F4-B4EA-C8D3128854F8}" type="slidenum">
              <a:rPr lang="en-US" smtClean="0"/>
              <a:t>26</a:t>
            </a:fld>
            <a:endParaRPr lang="en-US"/>
          </a:p>
        </p:txBody>
      </p:sp>
    </p:spTree>
    <p:extLst>
      <p:ext uri="{BB962C8B-B14F-4D97-AF65-F5344CB8AC3E}">
        <p14:creationId xmlns:p14="http://schemas.microsoft.com/office/powerpoint/2010/main" val="75001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BCB82-F863-99F5-171C-80F7F40AE547}"/>
              </a:ext>
            </a:extLst>
          </p:cNvPr>
          <p:cNvSpPr>
            <a:spLocks noGrp="1"/>
          </p:cNvSpPr>
          <p:nvPr>
            <p:ph type="title"/>
          </p:nvPr>
        </p:nvSpPr>
        <p:spPr>
          <a:xfrm>
            <a:off x="1043631" y="809898"/>
            <a:ext cx="9942716" cy="1554480"/>
          </a:xfrm>
        </p:spPr>
        <p:txBody>
          <a:bodyPr anchor="ctr">
            <a:normAutofit/>
          </a:bodyPr>
          <a:lstStyle/>
          <a:p>
            <a:r>
              <a:rPr lang="en-US"/>
              <a:t>Summary</a:t>
            </a:r>
            <a:endParaRPr lang="en-US" dirty="0"/>
          </a:p>
        </p:txBody>
      </p:sp>
      <p:sp>
        <p:nvSpPr>
          <p:cNvPr id="3" name="Content Placeholder 2">
            <a:extLst>
              <a:ext uri="{FF2B5EF4-FFF2-40B4-BE49-F238E27FC236}">
                <a16:creationId xmlns:a16="http://schemas.microsoft.com/office/drawing/2014/main" id="{5279B40F-F0F1-73B1-0C1A-6F44E9B6B7C8}"/>
              </a:ext>
            </a:extLst>
          </p:cNvPr>
          <p:cNvSpPr>
            <a:spLocks noGrp="1"/>
          </p:cNvSpPr>
          <p:nvPr>
            <p:ph idx="1"/>
          </p:nvPr>
        </p:nvSpPr>
        <p:spPr>
          <a:xfrm>
            <a:off x="1045028" y="2823844"/>
            <a:ext cx="9941319" cy="3438166"/>
          </a:xfrm>
        </p:spPr>
        <p:txBody>
          <a:bodyPr anchor="ctr">
            <a:normAutofit fontScale="92500" lnSpcReduction="10000"/>
          </a:bodyPr>
          <a:lstStyle/>
          <a:p>
            <a:r>
              <a:rPr lang="en-US" sz="1800" dirty="0"/>
              <a:t>Developers / Property Owners are responsible for fees</a:t>
            </a:r>
          </a:p>
          <a:p>
            <a:pPr lvl="1">
              <a:buFont typeface="Aptos" panose="020B0004020202020204" pitchFamily="34" charset="0"/>
              <a:buChar char="-"/>
            </a:pPr>
            <a:r>
              <a:rPr lang="en-US" sz="1600" dirty="0"/>
              <a:t>Annexation fees range from $26,600 for 1 acre to &gt;$1,500,000 for greater than 200 acres</a:t>
            </a:r>
          </a:p>
          <a:p>
            <a:pPr lvl="1">
              <a:buFont typeface="Aptos" panose="020B0004020202020204" pitchFamily="34" charset="0"/>
              <a:buChar char="-"/>
            </a:pPr>
            <a:r>
              <a:rPr lang="en-US" sz="1600" dirty="0"/>
              <a:t>Connection fees are currently $18,000 per EDU plus $5,000 meter install fee</a:t>
            </a:r>
          </a:p>
          <a:p>
            <a:pPr lvl="1">
              <a:buFont typeface="Aptos" panose="020B0004020202020204" pitchFamily="34" charset="0"/>
              <a:buChar char="-"/>
            </a:pPr>
            <a:r>
              <a:rPr lang="en-US" sz="1600" dirty="0"/>
              <a:t>Backbone infrastructure in Northern Keyhole Area estimated at $50,490,000 </a:t>
            </a:r>
          </a:p>
          <a:p>
            <a:pPr lvl="2"/>
            <a:r>
              <a:rPr lang="en-US" sz="1400" dirty="0"/>
              <a:t>$139,300- $185,600 per acre</a:t>
            </a:r>
          </a:p>
          <a:p>
            <a:pPr lvl="2"/>
            <a:r>
              <a:rPr lang="en-US" sz="1400" dirty="0"/>
              <a:t>Dependent on how costs are allocated for benefiting area</a:t>
            </a:r>
          </a:p>
          <a:p>
            <a:r>
              <a:rPr lang="en-US" sz="1800" dirty="0"/>
              <a:t>Infrastructure not currently programmed in EMWD’s or City’s Capital Improvement Programs</a:t>
            </a:r>
          </a:p>
          <a:p>
            <a:r>
              <a:rPr lang="en-US" sz="1800" dirty="0"/>
              <a:t>City would need City Council approval to advance specific plan and associated costs if proposed</a:t>
            </a:r>
          </a:p>
          <a:p>
            <a:pPr lvl="1">
              <a:buFont typeface="Aptos" panose="020B0004020202020204" pitchFamily="34" charset="0"/>
              <a:buChar char="-"/>
            </a:pPr>
            <a:r>
              <a:rPr lang="en-US" sz="1600" dirty="0"/>
              <a:t>18 - 24 months to complete</a:t>
            </a:r>
          </a:p>
          <a:p>
            <a:r>
              <a:rPr lang="en-US" sz="1800" dirty="0"/>
              <a:t>Annexation into EMWD’s service area is required</a:t>
            </a:r>
          </a:p>
          <a:p>
            <a:pPr lvl="1">
              <a:buFont typeface="Aptos" panose="020B0004020202020204" pitchFamily="34" charset="0"/>
              <a:buChar char="-"/>
            </a:pPr>
            <a:r>
              <a:rPr lang="en-US" sz="1600" dirty="0"/>
              <a:t>18-month process</a:t>
            </a:r>
          </a:p>
          <a:p>
            <a:r>
              <a:rPr lang="en-US" sz="1800" dirty="0"/>
              <a:t>Feedback from property owners on interest in annexation / development in order to confirm next steps</a:t>
            </a:r>
          </a:p>
          <a:p>
            <a:pPr lvl="1"/>
            <a:endParaRPr lang="en-US"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52F54D5-5BFC-B355-FF88-31E0C096263D}"/>
              </a:ext>
            </a:extLst>
          </p:cNvPr>
          <p:cNvPicPr>
            <a:picLocks noChangeAspect="1"/>
          </p:cNvPicPr>
          <p:nvPr/>
        </p:nvPicPr>
        <p:blipFill>
          <a:blip r:embed="rId3"/>
          <a:stretch>
            <a:fillRect/>
          </a:stretch>
        </p:blipFill>
        <p:spPr>
          <a:xfrm>
            <a:off x="8521873" y="981820"/>
            <a:ext cx="2633824" cy="1210635"/>
          </a:xfrm>
          <a:prstGeom prst="rect">
            <a:avLst/>
          </a:prstGeom>
        </p:spPr>
      </p:pic>
      <p:pic>
        <p:nvPicPr>
          <p:cNvPr id="6" name="Picture 5">
            <a:extLst>
              <a:ext uri="{FF2B5EF4-FFF2-40B4-BE49-F238E27FC236}">
                <a16:creationId xmlns:a16="http://schemas.microsoft.com/office/drawing/2014/main" id="{82DF80E0-3030-5E82-66F3-7FC8FCAC48CF}"/>
              </a:ext>
            </a:extLst>
          </p:cNvPr>
          <p:cNvPicPr>
            <a:picLocks noChangeAspect="1"/>
          </p:cNvPicPr>
          <p:nvPr/>
        </p:nvPicPr>
        <p:blipFill rotWithShape="1">
          <a:blip r:embed="rId4"/>
          <a:srcRect r="2" b="4045"/>
          <a:stretch/>
        </p:blipFill>
        <p:spPr>
          <a:xfrm>
            <a:off x="5552402" y="842796"/>
            <a:ext cx="2408252" cy="1421061"/>
          </a:xfrm>
          <a:prstGeom prst="rect">
            <a:avLst/>
          </a:prstGeom>
        </p:spPr>
      </p:pic>
      <p:sp>
        <p:nvSpPr>
          <p:cNvPr id="4" name="Slide Number Placeholder 3">
            <a:extLst>
              <a:ext uri="{FF2B5EF4-FFF2-40B4-BE49-F238E27FC236}">
                <a16:creationId xmlns:a16="http://schemas.microsoft.com/office/drawing/2014/main" id="{FD774C17-B41E-F402-A335-D21658ED6D93}"/>
              </a:ext>
            </a:extLst>
          </p:cNvPr>
          <p:cNvSpPr>
            <a:spLocks noGrp="1"/>
          </p:cNvSpPr>
          <p:nvPr>
            <p:ph type="sldNum" sz="quarter" idx="12"/>
          </p:nvPr>
        </p:nvSpPr>
        <p:spPr/>
        <p:txBody>
          <a:bodyPr/>
          <a:lstStyle/>
          <a:p>
            <a:fld id="{686D4B69-25F6-46F4-B4EA-C8D3128854F8}" type="slidenum">
              <a:rPr lang="en-US" smtClean="0"/>
              <a:t>27</a:t>
            </a:fld>
            <a:endParaRPr lang="en-US"/>
          </a:p>
        </p:txBody>
      </p:sp>
    </p:spTree>
    <p:extLst>
      <p:ext uri="{BB962C8B-B14F-4D97-AF65-F5344CB8AC3E}">
        <p14:creationId xmlns:p14="http://schemas.microsoft.com/office/powerpoint/2010/main" val="12051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59A8997F-FDB4-3C0B-13C0-B73FF11FE23D}"/>
              </a:ext>
            </a:extLst>
          </p:cNvPr>
          <p:cNvSpPr>
            <a:spLocks noGrp="1"/>
          </p:cNvSpPr>
          <p:nvPr>
            <p:ph type="ctrTitle"/>
          </p:nvPr>
        </p:nvSpPr>
        <p:spPr>
          <a:xfrm>
            <a:off x="1524000" y="1293338"/>
            <a:ext cx="9144000" cy="3274592"/>
          </a:xfrm>
        </p:spPr>
        <p:txBody>
          <a:bodyPr vert="horz" lIns="91440" tIns="45720" rIns="91440" bIns="45720" rtlCol="0" anchor="ctr">
            <a:normAutofit/>
          </a:bodyPr>
          <a:lstStyle/>
          <a:p>
            <a:pPr algn="ctr"/>
            <a:r>
              <a:rPr lang="en-US" sz="5400" b="0" kern="1200" dirty="0">
                <a:solidFill>
                  <a:schemeClr val="tx1"/>
                </a:solidFill>
                <a:latin typeface="+mj-lt"/>
                <a:ea typeface="+mj-ea"/>
                <a:cs typeface="+mj-cs"/>
              </a:rPr>
              <a:t>Questions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92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10" name="Rectangle 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E8F33-247D-0966-68EC-0C2E5CFF2D81}"/>
              </a:ext>
            </a:extLst>
          </p:cNvPr>
          <p:cNvSpPr>
            <a:spLocks noGrp="1"/>
          </p:cNvSpPr>
          <p:nvPr>
            <p:ph type="ctrTitle"/>
          </p:nvPr>
        </p:nvSpPr>
        <p:spPr>
          <a:xfrm>
            <a:off x="1071417" y="1436369"/>
            <a:ext cx="6035963" cy="4157749"/>
          </a:xfrm>
        </p:spPr>
        <p:txBody>
          <a:bodyPr vert="horz" lIns="91440" tIns="45720" rIns="91440" bIns="45720" numCol="2" rtlCol="0" anchor="ctr">
            <a:normAutofit fontScale="90000"/>
          </a:bodyPr>
          <a:lstStyle/>
          <a:p>
            <a:pPr algn="l"/>
            <a:r>
              <a:rPr lang="en-US" sz="1600" kern="1200" dirty="0">
                <a:solidFill>
                  <a:schemeClr val="tx1"/>
                </a:solidFill>
                <a:latin typeface="+mj-lt"/>
                <a:ea typeface="+mj-ea"/>
                <a:cs typeface="+mj-cs"/>
              </a:rPr>
              <a:t>Joe Mouawad</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General Manager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928-6130</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hlinkClick r:id="rId3"/>
              </a:rPr>
              <a:t>mouawadj@emwd.org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Nick Kanetis</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Deputy General Manager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928-6161</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hlinkClick r:id="rId4"/>
              </a:rPr>
              <a:t>kanetisn@emwd.org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John Adams</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CFO/Assistant General Manager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928-3777, ext. 4363</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adamsj@emwd.org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Lanaya Voelz Alexander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Assistant General Manager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928-3777, ext. 4561</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hlinkClick r:id="rId5"/>
              </a:rPr>
              <a:t>alexandl@emwd.org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Armando Arroyo</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Director of Development Services</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928-3777, ext. 4480</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hlinkClick r:id="rId6"/>
              </a:rPr>
              <a:t>arroyoa@emwd.org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Laura Barraza</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Director of Water Resources and Facilities Planning</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928-3777, ext. 4228</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hlinkClick r:id="rId7"/>
              </a:rPr>
              <a:t>barrazal@emwd.org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Chris Teague</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Real Property Manager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928-3777, ext. 4243</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hlinkClick r:id="rId8"/>
              </a:rPr>
              <a:t>teaguech@emwd.org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Roxanne Rountree</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Public Affairs Manager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(951) 928-3777, ext. 4391</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rountrer@emwd.org</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endParaRPr lang="en-US" sz="1800"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BB212EB2-F9B2-EB4C-9C6F-A99BD8D105D2}"/>
              </a:ext>
            </a:extLst>
          </p:cNvPr>
          <p:cNvPicPr>
            <a:picLocks noChangeAspect="1"/>
          </p:cNvPicPr>
          <p:nvPr/>
        </p:nvPicPr>
        <p:blipFill>
          <a:blip r:embed="rId9"/>
          <a:stretch>
            <a:fillRect/>
          </a:stretch>
        </p:blipFill>
        <p:spPr>
          <a:xfrm>
            <a:off x="2473694" y="341973"/>
            <a:ext cx="1849169" cy="849969"/>
          </a:xfrm>
          <a:prstGeom prst="rect">
            <a:avLst/>
          </a:prstGeom>
        </p:spPr>
      </p:pic>
      <p:sp>
        <p:nvSpPr>
          <p:cNvPr id="4" name="Title 1">
            <a:extLst>
              <a:ext uri="{FF2B5EF4-FFF2-40B4-BE49-F238E27FC236}">
                <a16:creationId xmlns:a16="http://schemas.microsoft.com/office/drawing/2014/main" id="{94D7E688-1357-453A-4169-D7895CC42541}"/>
              </a:ext>
            </a:extLst>
          </p:cNvPr>
          <p:cNvSpPr txBox="1">
            <a:spLocks/>
          </p:cNvSpPr>
          <p:nvPr/>
        </p:nvSpPr>
        <p:spPr>
          <a:xfrm>
            <a:off x="7611489" y="1508307"/>
            <a:ext cx="3855448" cy="4157749"/>
          </a:xfrm>
          <a:prstGeom prst="rect">
            <a:avLst/>
          </a:prstGeom>
        </p:spPr>
        <p:txBody>
          <a:bodyPr vert="horz" lIns="91440" tIns="45720" rIns="91440" bIns="45720" numCol="1" rtlCol="0" anchor="ctr" anchorCtr="0">
            <a:normAutofit fontScale="97500"/>
          </a:bodyPr>
          <a:lstStyle>
            <a:lvl1pPr algn="r" defTabSz="914400" rtl="0" eaLnBrk="1" latinLnBrk="0" hangingPunct="1">
              <a:lnSpc>
                <a:spcPct val="90000"/>
              </a:lnSpc>
              <a:spcBef>
                <a:spcPct val="0"/>
              </a:spcBef>
              <a:buNone/>
              <a:defRPr sz="1350" kern="1200">
                <a:solidFill>
                  <a:schemeClr val="bg1"/>
                </a:solidFill>
                <a:latin typeface="+mj-lt"/>
                <a:ea typeface="+mj-ea"/>
                <a:cs typeface="+mj-cs"/>
              </a:defRPr>
            </a:lvl1pPr>
          </a:lstStyle>
          <a:p>
            <a:pPr algn="l"/>
            <a:r>
              <a:rPr lang="en-US" sz="1400" dirty="0">
                <a:solidFill>
                  <a:schemeClr val="tx1"/>
                </a:solidFill>
              </a:rPr>
              <a:t>Ivan Holler</a:t>
            </a:r>
            <a:br>
              <a:rPr lang="en-US" sz="1400" dirty="0">
                <a:solidFill>
                  <a:schemeClr val="tx1"/>
                </a:solidFill>
              </a:rPr>
            </a:br>
            <a:r>
              <a:rPr lang="en-US" sz="1400" dirty="0">
                <a:solidFill>
                  <a:schemeClr val="tx1"/>
                </a:solidFill>
              </a:rPr>
              <a:t>Assistant City Manager</a:t>
            </a:r>
            <a:br>
              <a:rPr lang="en-US" sz="1400" dirty="0">
                <a:solidFill>
                  <a:schemeClr val="tx1"/>
                </a:solidFill>
              </a:rPr>
            </a:br>
            <a:r>
              <a:rPr lang="en-US" sz="1400" dirty="0">
                <a:solidFill>
                  <a:schemeClr val="tx1"/>
                </a:solidFill>
              </a:rPr>
              <a:t>(951) 461-6010 </a:t>
            </a:r>
          </a:p>
          <a:p>
            <a:pPr algn="l"/>
            <a:r>
              <a:rPr lang="en-US" sz="1400" dirty="0">
                <a:solidFill>
                  <a:schemeClr val="tx1"/>
                </a:solidFill>
              </a:rPr>
              <a:t>IHoller</a:t>
            </a:r>
            <a:r>
              <a:rPr lang="en-US" sz="1400" dirty="0">
                <a:solidFill>
                  <a:schemeClr val="tx1"/>
                </a:solidFill>
                <a:hlinkClick r:id="rId3">
                  <a:extLst>
                    <a:ext uri="{A12FA001-AC4F-418D-AE19-62706E023703}">
                      <ahyp:hlinkClr xmlns:ahyp="http://schemas.microsoft.com/office/drawing/2018/hyperlinkcolor" val="tx"/>
                    </a:ext>
                  </a:extLst>
                </a:hlinkClick>
              </a:rPr>
              <a:t>@</a:t>
            </a:r>
            <a:r>
              <a:rPr lang="en-US" sz="1400" dirty="0">
                <a:solidFill>
                  <a:schemeClr val="tx1"/>
                </a:solidFill>
              </a:rPr>
              <a:t>MurrietaCA.gov</a:t>
            </a:r>
            <a:br>
              <a:rPr lang="en-US" sz="1400" dirty="0">
                <a:solidFill>
                  <a:schemeClr val="tx1"/>
                </a:solidFill>
              </a:rPr>
            </a:br>
            <a:br>
              <a:rPr lang="en-US" sz="1400" dirty="0">
                <a:solidFill>
                  <a:schemeClr val="tx1"/>
                </a:solidFill>
              </a:rPr>
            </a:br>
            <a:r>
              <a:rPr lang="en-US" sz="1400" dirty="0">
                <a:solidFill>
                  <a:schemeClr val="tx1"/>
                </a:solidFill>
              </a:rPr>
              <a:t>David Chantarangsu</a:t>
            </a:r>
            <a:br>
              <a:rPr lang="en-US" sz="1400" dirty="0">
                <a:solidFill>
                  <a:schemeClr val="tx1"/>
                </a:solidFill>
              </a:rPr>
            </a:br>
            <a:r>
              <a:rPr lang="en-US" sz="1400" dirty="0">
                <a:solidFill>
                  <a:schemeClr val="tx1"/>
                </a:solidFill>
              </a:rPr>
              <a:t>Development Services Director</a:t>
            </a:r>
            <a:br>
              <a:rPr lang="en-US" sz="1400" dirty="0">
                <a:solidFill>
                  <a:schemeClr val="tx1"/>
                </a:solidFill>
              </a:rPr>
            </a:br>
            <a:r>
              <a:rPr lang="en-US" sz="1400" dirty="0">
                <a:solidFill>
                  <a:schemeClr val="tx1"/>
                </a:solidFill>
              </a:rPr>
              <a:t>(951) 461-6002</a:t>
            </a:r>
            <a:br>
              <a:rPr lang="en-US" sz="1400" dirty="0">
                <a:solidFill>
                  <a:schemeClr val="tx1"/>
                </a:solidFill>
              </a:rPr>
            </a:br>
            <a:r>
              <a:rPr lang="en-US" sz="1400" dirty="0">
                <a:solidFill>
                  <a:schemeClr val="tx1"/>
                </a:solidFill>
              </a:rPr>
              <a:t>ChantarangsuD</a:t>
            </a:r>
            <a:r>
              <a:rPr lang="en-US" sz="1400" dirty="0">
                <a:solidFill>
                  <a:schemeClr val="tx1"/>
                </a:solidFill>
                <a:hlinkClick r:id="rId4">
                  <a:extLst>
                    <a:ext uri="{A12FA001-AC4F-418D-AE19-62706E023703}">
                      <ahyp:hlinkClr xmlns:ahyp="http://schemas.microsoft.com/office/drawing/2018/hyperlinkcolor" val="tx"/>
                    </a:ext>
                  </a:extLst>
                </a:hlinkClick>
              </a:rPr>
              <a:t>@</a:t>
            </a:r>
            <a:r>
              <a:rPr lang="en-US" sz="1400" dirty="0">
                <a:solidFill>
                  <a:schemeClr val="tx1"/>
                </a:solidFill>
              </a:rPr>
              <a:t>MurrietaCA.gov</a:t>
            </a:r>
            <a:br>
              <a:rPr lang="en-US" sz="1400" dirty="0">
                <a:solidFill>
                  <a:schemeClr val="tx1"/>
                </a:solidFill>
              </a:rPr>
            </a:br>
            <a:br>
              <a:rPr lang="en-US" sz="1400" dirty="0">
                <a:solidFill>
                  <a:schemeClr val="tx1"/>
                </a:solidFill>
              </a:rPr>
            </a:br>
            <a:r>
              <a:rPr lang="en-US" sz="1400" dirty="0">
                <a:solidFill>
                  <a:schemeClr val="tx1"/>
                </a:solidFill>
              </a:rPr>
              <a:t>Bob Moehling</a:t>
            </a:r>
            <a:br>
              <a:rPr lang="en-US" sz="1400" dirty="0">
                <a:solidFill>
                  <a:schemeClr val="tx1"/>
                </a:solidFill>
              </a:rPr>
            </a:br>
            <a:r>
              <a:rPr lang="en-US" sz="1400" dirty="0">
                <a:solidFill>
                  <a:schemeClr val="tx1"/>
                </a:solidFill>
              </a:rPr>
              <a:t>Director of Public Works/City Engineer</a:t>
            </a:r>
            <a:br>
              <a:rPr lang="en-US" sz="1400" dirty="0">
                <a:solidFill>
                  <a:schemeClr val="tx1"/>
                </a:solidFill>
              </a:rPr>
            </a:br>
            <a:r>
              <a:rPr lang="en-US" sz="1400" dirty="0">
                <a:solidFill>
                  <a:schemeClr val="tx1"/>
                </a:solidFill>
              </a:rPr>
              <a:t>(951) 461-6036</a:t>
            </a:r>
            <a:br>
              <a:rPr lang="en-US" sz="1400" dirty="0">
                <a:solidFill>
                  <a:schemeClr val="tx1"/>
                </a:solidFill>
              </a:rPr>
            </a:br>
            <a:r>
              <a:rPr lang="en-US" sz="1400" dirty="0">
                <a:solidFill>
                  <a:schemeClr val="tx1"/>
                </a:solidFill>
              </a:rPr>
              <a:t>BMoehling@MurrietaCA.gov</a:t>
            </a:r>
            <a:br>
              <a:rPr lang="en-US" sz="1400" dirty="0">
                <a:solidFill>
                  <a:schemeClr val="tx1"/>
                </a:solidFill>
              </a:rPr>
            </a:br>
            <a:br>
              <a:rPr lang="en-US" sz="1400" dirty="0">
                <a:solidFill>
                  <a:schemeClr val="tx1"/>
                </a:solidFill>
              </a:rPr>
            </a:br>
            <a:endParaRPr lang="en-US" sz="1400" dirty="0">
              <a:solidFill>
                <a:schemeClr val="tx1"/>
              </a:solidFill>
            </a:endParaRPr>
          </a:p>
        </p:txBody>
      </p:sp>
      <p:pic>
        <p:nvPicPr>
          <p:cNvPr id="5" name="Picture 4">
            <a:extLst>
              <a:ext uri="{FF2B5EF4-FFF2-40B4-BE49-F238E27FC236}">
                <a16:creationId xmlns:a16="http://schemas.microsoft.com/office/drawing/2014/main" id="{64445F70-2BBE-8DC0-A26E-76BEE9239990}"/>
              </a:ext>
            </a:extLst>
          </p:cNvPr>
          <p:cNvPicPr>
            <a:picLocks noChangeAspect="1"/>
          </p:cNvPicPr>
          <p:nvPr/>
        </p:nvPicPr>
        <p:blipFill rotWithShape="1">
          <a:blip r:embed="rId10"/>
          <a:srcRect r="2" b="4045"/>
          <a:stretch/>
        </p:blipFill>
        <p:spPr>
          <a:xfrm>
            <a:off x="8300358" y="684494"/>
            <a:ext cx="1719928" cy="1014895"/>
          </a:xfrm>
          <a:prstGeom prst="rect">
            <a:avLst/>
          </a:prstGeom>
        </p:spPr>
      </p:pic>
    </p:spTree>
    <p:extLst>
      <p:ext uri="{BB962C8B-B14F-4D97-AF65-F5344CB8AC3E}">
        <p14:creationId xmlns:p14="http://schemas.microsoft.com/office/powerpoint/2010/main" val="362334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400" b="0" kern="1200" dirty="0">
                <a:solidFill>
                  <a:schemeClr val="tx1"/>
                </a:solidFill>
                <a:latin typeface="+mj-lt"/>
                <a:ea typeface="+mj-ea"/>
                <a:cs typeface="+mj-cs"/>
              </a:rPr>
              <a:t>Northern Murrieta Keyhole Area Overview</a:t>
            </a:r>
          </a:p>
        </p:txBody>
      </p:sp>
      <p:cxnSp>
        <p:nvCxnSpPr>
          <p:cNvPr id="48" name="Straight Connector 4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1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76B252-AA98-863F-20DD-5BE6418EB86A}"/>
              </a:ext>
            </a:extLst>
          </p:cNvPr>
          <p:cNvPicPr>
            <a:picLocks noChangeAspect="1"/>
          </p:cNvPicPr>
          <p:nvPr/>
        </p:nvPicPr>
        <p:blipFill rotWithShape="1">
          <a:blip r:embed="rId2"/>
          <a:srcRect r="4835"/>
          <a:stretch/>
        </p:blipFill>
        <p:spPr>
          <a:xfrm>
            <a:off x="6038196" y="1266343"/>
            <a:ext cx="4629804" cy="5492972"/>
          </a:xfrm>
          <a:prstGeom prst="rect">
            <a:avLst/>
          </a:prstGeom>
        </p:spPr>
      </p:pic>
      <p:sp>
        <p:nvSpPr>
          <p:cNvPr id="2" name="Title 1">
            <a:extLst>
              <a:ext uri="{FF2B5EF4-FFF2-40B4-BE49-F238E27FC236}">
                <a16:creationId xmlns:a16="http://schemas.microsoft.com/office/drawing/2014/main" id="{5458C6B2-5C88-5D38-34E2-164DAC20AED7}"/>
              </a:ext>
            </a:extLst>
          </p:cNvPr>
          <p:cNvSpPr>
            <a:spLocks noGrp="1"/>
          </p:cNvSpPr>
          <p:nvPr>
            <p:ph type="title"/>
          </p:nvPr>
        </p:nvSpPr>
        <p:spPr/>
        <p:txBody>
          <a:bodyPr/>
          <a:lstStyle/>
          <a:p>
            <a:r>
              <a:rPr lang="en-US" dirty="0"/>
              <a:t>Current Condition</a:t>
            </a:r>
          </a:p>
        </p:txBody>
      </p:sp>
      <p:sp>
        <p:nvSpPr>
          <p:cNvPr id="3" name="Content Placeholder 2">
            <a:extLst>
              <a:ext uri="{FF2B5EF4-FFF2-40B4-BE49-F238E27FC236}">
                <a16:creationId xmlns:a16="http://schemas.microsoft.com/office/drawing/2014/main" id="{A4580735-08A5-C4DC-A746-28A890DB8712}"/>
              </a:ext>
            </a:extLst>
          </p:cNvPr>
          <p:cNvSpPr>
            <a:spLocks noGrp="1"/>
          </p:cNvSpPr>
          <p:nvPr>
            <p:ph idx="1"/>
          </p:nvPr>
        </p:nvSpPr>
        <p:spPr>
          <a:xfrm>
            <a:off x="935865" y="1476954"/>
            <a:ext cx="3714751" cy="4945545"/>
          </a:xfrm>
        </p:spPr>
        <p:txBody>
          <a:bodyPr/>
          <a:lstStyle/>
          <a:p>
            <a:r>
              <a:rPr lang="en-US" sz="2000" dirty="0"/>
              <a:t>Rural Nature</a:t>
            </a:r>
          </a:p>
          <a:p>
            <a:pPr lvl="1">
              <a:buFont typeface="Aptos" panose="020B0004020202020204" pitchFamily="34" charset="0"/>
              <a:buChar char="-"/>
            </a:pPr>
            <a:r>
              <a:rPr lang="en-US" sz="1800" dirty="0"/>
              <a:t>Dirt Roads</a:t>
            </a:r>
          </a:p>
          <a:p>
            <a:pPr lvl="1">
              <a:buFont typeface="Aptos" panose="020B0004020202020204" pitchFamily="34" charset="0"/>
              <a:buChar char="-"/>
            </a:pPr>
            <a:r>
              <a:rPr lang="en-US" sz="1800" dirty="0"/>
              <a:t>No water/sewer infrastructure</a:t>
            </a:r>
          </a:p>
          <a:p>
            <a:r>
              <a:rPr lang="en-US" sz="2000" dirty="0"/>
              <a:t>Majority of area current outside EMWD’s service territory</a:t>
            </a:r>
          </a:p>
          <a:p>
            <a:pPr lvl="1">
              <a:buFont typeface="Aptos" panose="020B0004020202020204" pitchFamily="34" charset="0"/>
              <a:buChar char="-"/>
            </a:pPr>
            <a:r>
              <a:rPr lang="en-US" sz="1850" dirty="0"/>
              <a:t>Requires annexation</a:t>
            </a:r>
          </a:p>
          <a:p>
            <a:r>
              <a:rPr lang="en-US" sz="2000" dirty="0"/>
              <a:t>Multiple property ownerships</a:t>
            </a:r>
          </a:p>
          <a:p>
            <a:pPr lvl="1">
              <a:buFont typeface="Aptos" panose="020B0004020202020204" pitchFamily="34" charset="0"/>
              <a:buChar char="-"/>
            </a:pPr>
            <a:r>
              <a:rPr lang="en-US" sz="1800" dirty="0"/>
              <a:t>Resulting in ‘Patchwork’ development activity</a:t>
            </a:r>
          </a:p>
          <a:p>
            <a:pPr marL="457200" lvl="1" indent="0">
              <a:buNone/>
            </a:pPr>
            <a:endParaRPr lang="en-US" sz="2000" dirty="0"/>
          </a:p>
          <a:p>
            <a:pPr marL="457200" lvl="1" indent="0">
              <a:buNone/>
            </a:pPr>
            <a:r>
              <a:rPr lang="en-US" sz="2000" dirty="0"/>
              <a:t> = Murrieta Northern Keyhole area designation</a:t>
            </a:r>
          </a:p>
        </p:txBody>
      </p:sp>
      <p:pic>
        <p:nvPicPr>
          <p:cNvPr id="5" name="Picture 4">
            <a:extLst>
              <a:ext uri="{FF2B5EF4-FFF2-40B4-BE49-F238E27FC236}">
                <a16:creationId xmlns:a16="http://schemas.microsoft.com/office/drawing/2014/main" id="{1EC0A3F7-A464-EDBD-28DC-026C225C1789}"/>
              </a:ext>
            </a:extLst>
          </p:cNvPr>
          <p:cNvPicPr>
            <a:picLocks noChangeAspect="1"/>
          </p:cNvPicPr>
          <p:nvPr/>
        </p:nvPicPr>
        <p:blipFill>
          <a:blip r:embed="rId3"/>
          <a:stretch>
            <a:fillRect/>
          </a:stretch>
        </p:blipFill>
        <p:spPr>
          <a:xfrm>
            <a:off x="7942733" y="2730141"/>
            <a:ext cx="1902117" cy="3755461"/>
          </a:xfrm>
          <a:prstGeom prst="rect">
            <a:avLst/>
          </a:prstGeom>
        </p:spPr>
      </p:pic>
      <p:sp>
        <p:nvSpPr>
          <p:cNvPr id="6" name="TextBox 5">
            <a:extLst>
              <a:ext uri="{FF2B5EF4-FFF2-40B4-BE49-F238E27FC236}">
                <a16:creationId xmlns:a16="http://schemas.microsoft.com/office/drawing/2014/main" id="{0DE9BD35-9B98-7B4E-5498-C9BB78A89047}"/>
              </a:ext>
            </a:extLst>
          </p:cNvPr>
          <p:cNvSpPr txBox="1"/>
          <p:nvPr/>
        </p:nvSpPr>
        <p:spPr>
          <a:xfrm>
            <a:off x="8286466" y="2393278"/>
            <a:ext cx="777922" cy="246221"/>
          </a:xfrm>
          <a:prstGeom prst="rect">
            <a:avLst/>
          </a:prstGeom>
          <a:solidFill>
            <a:schemeClr val="bg1"/>
          </a:solidFill>
        </p:spPr>
        <p:txBody>
          <a:bodyPr wrap="square" rtlCol="0">
            <a:spAutoFit/>
          </a:bodyPr>
          <a:lstStyle/>
          <a:p>
            <a:r>
              <a:rPr lang="en-US" sz="1000" b="1" dirty="0"/>
              <a:t>Baxter Rd</a:t>
            </a:r>
          </a:p>
        </p:txBody>
      </p:sp>
      <p:sp>
        <p:nvSpPr>
          <p:cNvPr id="8" name="TextBox 7">
            <a:extLst>
              <a:ext uri="{FF2B5EF4-FFF2-40B4-BE49-F238E27FC236}">
                <a16:creationId xmlns:a16="http://schemas.microsoft.com/office/drawing/2014/main" id="{481A9DA7-DD0D-A4CB-39DD-6E72D2E8B5B6}"/>
              </a:ext>
            </a:extLst>
          </p:cNvPr>
          <p:cNvSpPr txBox="1"/>
          <p:nvPr/>
        </p:nvSpPr>
        <p:spPr>
          <a:xfrm>
            <a:off x="8327410" y="6052840"/>
            <a:ext cx="1278407" cy="246221"/>
          </a:xfrm>
          <a:prstGeom prst="rect">
            <a:avLst/>
          </a:prstGeom>
          <a:solidFill>
            <a:schemeClr val="bg1"/>
          </a:solidFill>
        </p:spPr>
        <p:txBody>
          <a:bodyPr wrap="square" rtlCol="0">
            <a:spAutoFit/>
          </a:bodyPr>
          <a:lstStyle/>
          <a:p>
            <a:r>
              <a:rPr lang="en-US" sz="1000" b="1" dirty="0"/>
              <a:t>Clinton Keith Rd</a:t>
            </a:r>
          </a:p>
        </p:txBody>
      </p:sp>
      <p:sp>
        <p:nvSpPr>
          <p:cNvPr id="9" name="TextBox 8">
            <a:extLst>
              <a:ext uri="{FF2B5EF4-FFF2-40B4-BE49-F238E27FC236}">
                <a16:creationId xmlns:a16="http://schemas.microsoft.com/office/drawing/2014/main" id="{0DF47948-DE01-C4D2-C642-689A72E3D577}"/>
              </a:ext>
            </a:extLst>
          </p:cNvPr>
          <p:cNvSpPr txBox="1"/>
          <p:nvPr/>
        </p:nvSpPr>
        <p:spPr>
          <a:xfrm rot="16200000">
            <a:off x="7193396" y="3749152"/>
            <a:ext cx="1168236" cy="246221"/>
          </a:xfrm>
          <a:prstGeom prst="rect">
            <a:avLst/>
          </a:prstGeom>
          <a:solidFill>
            <a:schemeClr val="bg1"/>
          </a:solidFill>
        </p:spPr>
        <p:txBody>
          <a:bodyPr wrap="square" rtlCol="0">
            <a:spAutoFit/>
          </a:bodyPr>
          <a:lstStyle/>
          <a:p>
            <a:r>
              <a:rPr lang="en-US" sz="1000" b="1" dirty="0"/>
              <a:t>Whitewood Rd</a:t>
            </a:r>
          </a:p>
        </p:txBody>
      </p:sp>
      <p:sp>
        <p:nvSpPr>
          <p:cNvPr id="10" name="TextBox 9">
            <a:extLst>
              <a:ext uri="{FF2B5EF4-FFF2-40B4-BE49-F238E27FC236}">
                <a16:creationId xmlns:a16="http://schemas.microsoft.com/office/drawing/2014/main" id="{9AB72234-8B39-AF08-4128-9D5D3F015498}"/>
              </a:ext>
            </a:extLst>
          </p:cNvPr>
          <p:cNvSpPr txBox="1"/>
          <p:nvPr/>
        </p:nvSpPr>
        <p:spPr>
          <a:xfrm rot="16200000">
            <a:off x="9587028" y="4479984"/>
            <a:ext cx="846083" cy="246221"/>
          </a:xfrm>
          <a:prstGeom prst="rect">
            <a:avLst/>
          </a:prstGeom>
          <a:solidFill>
            <a:schemeClr val="bg1"/>
          </a:solidFill>
        </p:spPr>
        <p:txBody>
          <a:bodyPr wrap="square" rtlCol="0">
            <a:spAutoFit/>
          </a:bodyPr>
          <a:lstStyle/>
          <a:p>
            <a:r>
              <a:rPr lang="en-US" sz="1000" b="1" dirty="0"/>
              <a:t>Menifee Rd</a:t>
            </a:r>
          </a:p>
        </p:txBody>
      </p:sp>
      <p:sp>
        <p:nvSpPr>
          <p:cNvPr id="11" name="TextBox 10">
            <a:extLst>
              <a:ext uri="{FF2B5EF4-FFF2-40B4-BE49-F238E27FC236}">
                <a16:creationId xmlns:a16="http://schemas.microsoft.com/office/drawing/2014/main" id="{6D73A82A-CCA7-67CD-905A-5FA381F8B2BA}"/>
              </a:ext>
            </a:extLst>
          </p:cNvPr>
          <p:cNvSpPr txBox="1"/>
          <p:nvPr/>
        </p:nvSpPr>
        <p:spPr>
          <a:xfrm rot="16200000">
            <a:off x="6184323" y="3097967"/>
            <a:ext cx="543188" cy="276999"/>
          </a:xfrm>
          <a:prstGeom prst="rect">
            <a:avLst/>
          </a:prstGeom>
          <a:solidFill>
            <a:schemeClr val="bg1"/>
          </a:solidFill>
        </p:spPr>
        <p:txBody>
          <a:bodyPr wrap="square" rtlCol="0">
            <a:spAutoFit/>
          </a:bodyPr>
          <a:lstStyle/>
          <a:p>
            <a:r>
              <a:rPr lang="en-US" sz="1200" b="1" dirty="0"/>
              <a:t>I-215</a:t>
            </a:r>
          </a:p>
        </p:txBody>
      </p:sp>
      <p:sp>
        <p:nvSpPr>
          <p:cNvPr id="12" name="Rectangle 11">
            <a:extLst>
              <a:ext uri="{FF2B5EF4-FFF2-40B4-BE49-F238E27FC236}">
                <a16:creationId xmlns:a16="http://schemas.microsoft.com/office/drawing/2014/main" id="{C0242281-D50F-1860-B0F5-C7E1AB5CB393}"/>
              </a:ext>
            </a:extLst>
          </p:cNvPr>
          <p:cNvSpPr/>
          <p:nvPr/>
        </p:nvSpPr>
        <p:spPr>
          <a:xfrm>
            <a:off x="783895" y="5284287"/>
            <a:ext cx="585830" cy="33528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C1E3DDD3-81C1-F287-5697-2D36740AB168}"/>
              </a:ext>
            </a:extLst>
          </p:cNvPr>
          <p:cNvSpPr>
            <a:spLocks noGrp="1"/>
          </p:cNvSpPr>
          <p:nvPr>
            <p:ph type="sldNum" sz="quarter" idx="12"/>
          </p:nvPr>
        </p:nvSpPr>
        <p:spPr/>
        <p:txBody>
          <a:bodyPr/>
          <a:lstStyle/>
          <a:p>
            <a:fld id="{686D4B69-25F6-46F4-B4EA-C8D3128854F8}" type="slidenum">
              <a:rPr lang="en-US" smtClean="0"/>
              <a:t>4</a:t>
            </a:fld>
            <a:endParaRPr lang="en-US"/>
          </a:p>
        </p:txBody>
      </p:sp>
    </p:spTree>
    <p:extLst>
      <p:ext uri="{BB962C8B-B14F-4D97-AF65-F5344CB8AC3E}">
        <p14:creationId xmlns:p14="http://schemas.microsoft.com/office/powerpoint/2010/main" val="372133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8ED3E-B058-934D-7F39-3E698D818E2D}"/>
              </a:ext>
            </a:extLst>
          </p:cNvPr>
          <p:cNvSpPr>
            <a:spLocks noGrp="1"/>
          </p:cNvSpPr>
          <p:nvPr>
            <p:ph type="title"/>
          </p:nvPr>
        </p:nvSpPr>
        <p:spPr>
          <a:xfrm>
            <a:off x="1043631" y="873940"/>
            <a:ext cx="4928291" cy="1035781"/>
          </a:xfrm>
        </p:spPr>
        <p:txBody>
          <a:bodyPr anchor="ctr">
            <a:normAutofit/>
          </a:bodyPr>
          <a:lstStyle/>
          <a:p>
            <a:r>
              <a:rPr lang="en-US" dirty="0"/>
              <a:t>Updated Land Use</a:t>
            </a:r>
          </a:p>
        </p:txBody>
      </p:sp>
      <p:sp>
        <p:nvSpPr>
          <p:cNvPr id="3" name="Content Placeholder 2">
            <a:extLst>
              <a:ext uri="{FF2B5EF4-FFF2-40B4-BE49-F238E27FC236}">
                <a16:creationId xmlns:a16="http://schemas.microsoft.com/office/drawing/2014/main" id="{9561A0BB-2A72-D80E-7DB5-FCE13E2CED54}"/>
              </a:ext>
            </a:extLst>
          </p:cNvPr>
          <p:cNvSpPr>
            <a:spLocks noGrp="1"/>
          </p:cNvSpPr>
          <p:nvPr>
            <p:ph idx="1"/>
          </p:nvPr>
        </p:nvSpPr>
        <p:spPr>
          <a:xfrm>
            <a:off x="1045029" y="2524721"/>
            <a:ext cx="4991629" cy="3677123"/>
          </a:xfrm>
        </p:spPr>
        <p:txBody>
          <a:bodyPr anchor="ctr">
            <a:normAutofit/>
          </a:bodyPr>
          <a:lstStyle/>
          <a:p>
            <a:r>
              <a:rPr lang="en-US" sz="2000" dirty="0"/>
              <a:t>2,500 – 3,500 potential Dwelling Units (DU’s)</a:t>
            </a:r>
          </a:p>
          <a:p>
            <a:r>
              <a:rPr lang="en-US" sz="2000" u="sng" dirty="0"/>
              <a:t>Basis</a:t>
            </a:r>
            <a:r>
              <a:rPr lang="en-US" sz="2000" dirty="0"/>
              <a:t>:</a:t>
            </a:r>
          </a:p>
          <a:p>
            <a:pPr lvl="1">
              <a:buFont typeface="Aptos" panose="020B0004020202020204" pitchFamily="34" charset="0"/>
              <a:buChar char="-"/>
            </a:pPr>
            <a:r>
              <a:rPr lang="en-US" sz="1800" dirty="0"/>
              <a:t>Land use densities</a:t>
            </a:r>
          </a:p>
          <a:p>
            <a:pPr lvl="1">
              <a:buFont typeface="Aptos" panose="020B0004020202020204" pitchFamily="34" charset="0"/>
              <a:buChar char="-"/>
            </a:pPr>
            <a:r>
              <a:rPr lang="en-US" sz="1800" dirty="0"/>
              <a:t>Development applications</a:t>
            </a:r>
          </a:p>
          <a:p>
            <a:pPr lvl="1">
              <a:buFont typeface="Aptos" panose="020B0004020202020204" pitchFamily="34" charset="0"/>
              <a:buChar char="-"/>
            </a:pPr>
            <a:r>
              <a:rPr lang="en-US" sz="1800" dirty="0"/>
              <a:t>Notable land constraints</a:t>
            </a:r>
          </a:p>
        </p:txBody>
      </p:sp>
      <p:pic>
        <p:nvPicPr>
          <p:cNvPr id="4" name="Picture 3">
            <a:extLst>
              <a:ext uri="{FF2B5EF4-FFF2-40B4-BE49-F238E27FC236}">
                <a16:creationId xmlns:a16="http://schemas.microsoft.com/office/drawing/2014/main" id="{CDDC10B7-17F2-43AE-2DB9-3E6B93247CBF}"/>
              </a:ext>
            </a:extLst>
          </p:cNvPr>
          <p:cNvPicPr>
            <a:picLocks noChangeAspect="1"/>
          </p:cNvPicPr>
          <p:nvPr/>
        </p:nvPicPr>
        <p:blipFill rotWithShape="1">
          <a:blip r:embed="rId2"/>
          <a:srcRect r="161" b="3"/>
          <a:stretch/>
        </p:blipFill>
        <p:spPr>
          <a:xfrm>
            <a:off x="6788383" y="613147"/>
            <a:ext cx="4565417" cy="5593443"/>
          </a:xfrm>
          <a:prstGeom prst="rect">
            <a:avLst/>
          </a:prstGeom>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34495D6-9707-F88E-E549-B761A2091606}"/>
              </a:ext>
            </a:extLst>
          </p:cNvPr>
          <p:cNvSpPr>
            <a:spLocks noGrp="1"/>
          </p:cNvSpPr>
          <p:nvPr>
            <p:ph type="sldNum" sz="quarter" idx="12"/>
          </p:nvPr>
        </p:nvSpPr>
        <p:spPr/>
        <p:txBody>
          <a:bodyPr/>
          <a:lstStyle/>
          <a:p>
            <a:fld id="{686D4B69-25F6-46F4-B4EA-C8D3128854F8}" type="slidenum">
              <a:rPr lang="en-US" smtClean="0"/>
              <a:t>5</a:t>
            </a:fld>
            <a:endParaRPr lang="en-US"/>
          </a:p>
        </p:txBody>
      </p:sp>
    </p:spTree>
    <p:extLst>
      <p:ext uri="{BB962C8B-B14F-4D97-AF65-F5344CB8AC3E}">
        <p14:creationId xmlns:p14="http://schemas.microsoft.com/office/powerpoint/2010/main" val="334519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7F583-32D3-F30C-2CA3-751FE8880BEC}"/>
              </a:ext>
            </a:extLst>
          </p:cNvPr>
          <p:cNvSpPr>
            <a:spLocks noGrp="1"/>
          </p:cNvSpPr>
          <p:nvPr>
            <p:ph type="title"/>
          </p:nvPr>
        </p:nvSpPr>
        <p:spPr>
          <a:xfrm>
            <a:off x="838200" y="556995"/>
            <a:ext cx="10515600" cy="1133693"/>
          </a:xfrm>
        </p:spPr>
        <p:txBody>
          <a:bodyPr>
            <a:normAutofit/>
          </a:bodyPr>
          <a:lstStyle/>
          <a:p>
            <a:r>
              <a:rPr lang="en-US" dirty="0"/>
              <a:t>Service Issues</a:t>
            </a:r>
          </a:p>
        </p:txBody>
      </p:sp>
      <p:graphicFrame>
        <p:nvGraphicFramePr>
          <p:cNvPr id="5" name="Content Placeholder 2">
            <a:extLst>
              <a:ext uri="{FF2B5EF4-FFF2-40B4-BE49-F238E27FC236}">
                <a16:creationId xmlns:a16="http://schemas.microsoft.com/office/drawing/2014/main" id="{40C72AFC-7964-D796-1D07-3C97955C8022}"/>
              </a:ext>
            </a:extLst>
          </p:cNvPr>
          <p:cNvGraphicFramePr>
            <a:graphicFrameLocks noGrp="1"/>
          </p:cNvGraphicFramePr>
          <p:nvPr>
            <p:ph idx="1"/>
            <p:extLst>
              <p:ext uri="{D42A27DB-BD31-4B8C-83A1-F6EECF244321}">
                <p14:modId xmlns:p14="http://schemas.microsoft.com/office/powerpoint/2010/main" val="20487222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B51DD1C-8EA6-6229-28F1-F334FD1EE85D}"/>
              </a:ext>
            </a:extLst>
          </p:cNvPr>
          <p:cNvSpPr>
            <a:spLocks noGrp="1"/>
          </p:cNvSpPr>
          <p:nvPr>
            <p:ph type="sldNum" sz="quarter" idx="12"/>
          </p:nvPr>
        </p:nvSpPr>
        <p:spPr/>
        <p:txBody>
          <a:bodyPr/>
          <a:lstStyle/>
          <a:p>
            <a:fld id="{686D4B69-25F6-46F4-B4EA-C8D3128854F8}" type="slidenum">
              <a:rPr lang="en-US" smtClean="0"/>
              <a:t>6</a:t>
            </a:fld>
            <a:endParaRPr lang="en-US"/>
          </a:p>
        </p:txBody>
      </p:sp>
    </p:spTree>
    <p:extLst>
      <p:ext uri="{BB962C8B-B14F-4D97-AF65-F5344CB8AC3E}">
        <p14:creationId xmlns:p14="http://schemas.microsoft.com/office/powerpoint/2010/main" val="125120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E62C9-587B-A8D8-3BC6-E45F6A42BFB1}"/>
              </a:ext>
            </a:extLst>
          </p:cNvPr>
          <p:cNvSpPr>
            <a:spLocks noGrp="1"/>
          </p:cNvSpPr>
          <p:nvPr>
            <p:ph type="title"/>
          </p:nvPr>
        </p:nvSpPr>
        <p:spPr>
          <a:xfrm>
            <a:off x="808638" y="386930"/>
            <a:ext cx="9236700" cy="1188950"/>
          </a:xfrm>
        </p:spPr>
        <p:txBody>
          <a:bodyPr anchor="b">
            <a:normAutofit/>
          </a:bodyPr>
          <a:lstStyle/>
          <a:p>
            <a:r>
              <a:rPr lang="en-US" dirty="0"/>
              <a:t>Coordination Efforts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89ED40-F0F9-7E37-8800-1CC3FC5DCAC2}"/>
              </a:ext>
            </a:extLst>
          </p:cNvPr>
          <p:cNvSpPr>
            <a:spLocks noGrp="1"/>
          </p:cNvSpPr>
          <p:nvPr>
            <p:ph idx="1"/>
          </p:nvPr>
        </p:nvSpPr>
        <p:spPr>
          <a:xfrm>
            <a:off x="793660" y="2599509"/>
            <a:ext cx="10143668" cy="3625800"/>
          </a:xfrm>
        </p:spPr>
        <p:txBody>
          <a:bodyPr anchor="ctr">
            <a:normAutofit fontScale="92500" lnSpcReduction="20000"/>
          </a:bodyPr>
          <a:lstStyle/>
          <a:p>
            <a:r>
              <a:rPr lang="en-US" sz="2200" dirty="0"/>
              <a:t>Community meeting- November 2022</a:t>
            </a:r>
          </a:p>
          <a:p>
            <a:pPr lvl="1">
              <a:buFont typeface="Aptos" panose="020B0004020202020204" pitchFamily="34" charset="0"/>
              <a:buChar char="-"/>
            </a:pPr>
            <a:r>
              <a:rPr lang="en-US" sz="1900" dirty="0"/>
              <a:t>Informational meeting in response to significant property owner and development interest inquiries</a:t>
            </a:r>
          </a:p>
          <a:p>
            <a:r>
              <a:rPr lang="en-US" sz="2200" dirty="0"/>
              <a:t>EMWD Task Force meetings- commenced December 2022</a:t>
            </a:r>
          </a:p>
          <a:p>
            <a:r>
              <a:rPr lang="en-US" sz="2200" dirty="0"/>
              <a:t>Backbone Infrastructure Planning Studies- commenced March 2023</a:t>
            </a:r>
          </a:p>
          <a:p>
            <a:pPr lvl="1">
              <a:buFont typeface="Aptos" panose="020B0004020202020204" pitchFamily="34" charset="0"/>
              <a:buChar char="-"/>
            </a:pPr>
            <a:r>
              <a:rPr lang="en-US" sz="1900" dirty="0"/>
              <a:t>Preliminary (Staff)</a:t>
            </a:r>
          </a:p>
          <a:p>
            <a:pPr lvl="2"/>
            <a:r>
              <a:rPr lang="en-US" sz="1700" dirty="0"/>
              <a:t>Required sewer facilities</a:t>
            </a:r>
          </a:p>
          <a:p>
            <a:pPr lvl="2"/>
            <a:r>
              <a:rPr lang="en-US" sz="1700" dirty="0"/>
              <a:t>Remaining available capacity in existing sewer system and Temecula Valley Regional Water Reclamation Facility (TVRWRF)</a:t>
            </a:r>
          </a:p>
          <a:p>
            <a:pPr lvl="2"/>
            <a:r>
              <a:rPr lang="en-US" sz="1700" dirty="0"/>
              <a:t>Preliminary (rough order of magnitude) sewer facility costs</a:t>
            </a:r>
          </a:p>
          <a:p>
            <a:pPr lvl="1">
              <a:buFont typeface="Aptos" panose="020B0004020202020204" pitchFamily="34" charset="0"/>
              <a:buChar char="-"/>
            </a:pPr>
            <a:r>
              <a:rPr lang="en-US" sz="1900" dirty="0"/>
              <a:t>Detailed (Consultant)</a:t>
            </a:r>
          </a:p>
          <a:p>
            <a:pPr lvl="2"/>
            <a:r>
              <a:rPr lang="en-US" sz="1700" dirty="0"/>
              <a:t>Roadways, drainage, water, sewer</a:t>
            </a:r>
          </a:p>
          <a:p>
            <a:pPr lvl="2"/>
            <a:r>
              <a:rPr lang="en-US" sz="1700" dirty="0"/>
              <a:t>Implementation costs</a:t>
            </a:r>
          </a:p>
          <a:p>
            <a:endParaRPr lang="en-US" sz="1500" dirty="0"/>
          </a:p>
        </p:txBody>
      </p:sp>
      <p:sp>
        <p:nvSpPr>
          <p:cNvPr id="4" name="Slide Number Placeholder 3">
            <a:extLst>
              <a:ext uri="{FF2B5EF4-FFF2-40B4-BE49-F238E27FC236}">
                <a16:creationId xmlns:a16="http://schemas.microsoft.com/office/drawing/2014/main" id="{6ECB8D98-63D0-23AA-7649-E5BE7FCA304A}"/>
              </a:ext>
            </a:extLst>
          </p:cNvPr>
          <p:cNvSpPr>
            <a:spLocks noGrp="1"/>
          </p:cNvSpPr>
          <p:nvPr>
            <p:ph type="sldNum" sz="quarter" idx="12"/>
          </p:nvPr>
        </p:nvSpPr>
        <p:spPr/>
        <p:txBody>
          <a:bodyPr/>
          <a:lstStyle/>
          <a:p>
            <a:fld id="{686D4B69-25F6-46F4-B4EA-C8D3128854F8}" type="slidenum">
              <a:rPr lang="en-US" smtClean="0"/>
              <a:t>7</a:t>
            </a:fld>
            <a:endParaRPr lang="en-US"/>
          </a:p>
        </p:txBody>
      </p:sp>
    </p:spTree>
    <p:extLst>
      <p:ext uri="{BB962C8B-B14F-4D97-AF65-F5344CB8AC3E}">
        <p14:creationId xmlns:p14="http://schemas.microsoft.com/office/powerpoint/2010/main" val="325151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293338"/>
            <a:ext cx="9144000" cy="3274592"/>
          </a:xfrm>
        </p:spPr>
        <p:txBody>
          <a:bodyPr vert="horz" lIns="91440" tIns="45720" rIns="91440" bIns="45720" rtlCol="0" anchor="ctr">
            <a:normAutofit/>
          </a:bodyPr>
          <a:lstStyle/>
          <a:p>
            <a:pPr algn="ctr"/>
            <a:r>
              <a:rPr lang="en-US" sz="5400" b="0" kern="1200" dirty="0">
                <a:solidFill>
                  <a:schemeClr val="tx1"/>
                </a:solidFill>
                <a:latin typeface="+mj-lt"/>
                <a:ea typeface="+mj-ea"/>
                <a:cs typeface="+mj-cs"/>
              </a:rPr>
              <a:t>Current Development / Entitlements</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0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Developments- North Block</a:t>
            </a:r>
            <a:endParaRPr lang="en-US" dirty="0">
              <a:solidFill>
                <a:srgbClr val="FF0000"/>
              </a:solidFill>
            </a:endParaRPr>
          </a:p>
        </p:txBody>
      </p:sp>
      <p:pic>
        <p:nvPicPr>
          <p:cNvPr id="5" name="Picture 4">
            <a:extLst>
              <a:ext uri="{FF2B5EF4-FFF2-40B4-BE49-F238E27FC236}">
                <a16:creationId xmlns:a16="http://schemas.microsoft.com/office/drawing/2014/main" id="{77824794-1463-B1DB-FDCC-D2094CD0BD93}"/>
              </a:ext>
            </a:extLst>
          </p:cNvPr>
          <p:cNvPicPr>
            <a:picLocks noChangeAspect="1"/>
          </p:cNvPicPr>
          <p:nvPr/>
        </p:nvPicPr>
        <p:blipFill>
          <a:blip r:embed="rId3"/>
          <a:stretch>
            <a:fillRect/>
          </a:stretch>
        </p:blipFill>
        <p:spPr>
          <a:xfrm>
            <a:off x="2440251" y="1612298"/>
            <a:ext cx="7644009" cy="4880577"/>
          </a:xfrm>
          <a:prstGeom prst="rect">
            <a:avLst/>
          </a:prstGeom>
        </p:spPr>
      </p:pic>
      <p:sp>
        <p:nvSpPr>
          <p:cNvPr id="3" name="Slide Number Placeholder 2">
            <a:extLst>
              <a:ext uri="{FF2B5EF4-FFF2-40B4-BE49-F238E27FC236}">
                <a16:creationId xmlns:a16="http://schemas.microsoft.com/office/drawing/2014/main" id="{3FAC3007-C093-1778-3099-7125AD1F8CB5}"/>
              </a:ext>
            </a:extLst>
          </p:cNvPr>
          <p:cNvSpPr>
            <a:spLocks noGrp="1"/>
          </p:cNvSpPr>
          <p:nvPr>
            <p:ph type="sldNum" sz="quarter" idx="12"/>
          </p:nvPr>
        </p:nvSpPr>
        <p:spPr/>
        <p:txBody>
          <a:bodyPr/>
          <a:lstStyle/>
          <a:p>
            <a:fld id="{686D4B69-25F6-46F4-B4EA-C8D3128854F8}" type="slidenum">
              <a:rPr lang="en-US" smtClean="0"/>
              <a:t>9</a:t>
            </a:fld>
            <a:endParaRPr lang="en-US"/>
          </a:p>
        </p:txBody>
      </p:sp>
    </p:spTree>
    <p:extLst>
      <p:ext uri="{BB962C8B-B14F-4D97-AF65-F5344CB8AC3E}">
        <p14:creationId xmlns:p14="http://schemas.microsoft.com/office/powerpoint/2010/main" val="68841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213</TotalTime>
  <Words>1854</Words>
  <Application>Microsoft Office PowerPoint</Application>
  <PresentationFormat>Widescreen</PresentationFormat>
  <Paragraphs>277</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Calibri</vt:lpstr>
      <vt:lpstr>Office Theme</vt:lpstr>
      <vt:lpstr>Northern Murrieta Keyhole Stakeholder Meeting</vt:lpstr>
      <vt:lpstr>Agenda</vt:lpstr>
      <vt:lpstr>Northern Murrieta Keyhole Area Overview</vt:lpstr>
      <vt:lpstr>Current Condition</vt:lpstr>
      <vt:lpstr>Updated Land Use</vt:lpstr>
      <vt:lpstr>Service Issues</vt:lpstr>
      <vt:lpstr>Coordination Efforts</vt:lpstr>
      <vt:lpstr>Current Development / Entitlements</vt:lpstr>
      <vt:lpstr>Proposed Developments- North Block</vt:lpstr>
      <vt:lpstr>Proposed Developments- South Block</vt:lpstr>
      <vt:lpstr>Backbone Infrastructure Planning</vt:lpstr>
      <vt:lpstr>Roadways and Drainage</vt:lpstr>
      <vt:lpstr>Right of Way / Offers of Dedication</vt:lpstr>
      <vt:lpstr>Proposed Water System</vt:lpstr>
      <vt:lpstr>Proposed Sewer System - Interim</vt:lpstr>
      <vt:lpstr>Remaining Available Capacity- Existing Sewer</vt:lpstr>
      <vt:lpstr>Proposed Sewer System - Ultimate</vt:lpstr>
      <vt:lpstr>Implementation</vt:lpstr>
      <vt:lpstr>Annexation Requirements</vt:lpstr>
      <vt:lpstr>Annexation Process / CEQA Requirements</vt:lpstr>
      <vt:lpstr>Standard Fringe Area Annexation Process</vt:lpstr>
      <vt:lpstr>Fees and Financial Considerations</vt:lpstr>
      <vt:lpstr>Annexation Fees</vt:lpstr>
      <vt:lpstr>Connection Fees</vt:lpstr>
      <vt:lpstr>Backbone Infrastructure Conceptual Level (Study) Cost Estimate</vt:lpstr>
      <vt:lpstr>Infrastructure Financial Considerations</vt:lpstr>
      <vt:lpstr>Summary</vt:lpstr>
      <vt:lpstr>Questions</vt:lpstr>
      <vt:lpstr>Joe Mouawad General Manager (951) 928-6130 mouawadj@emwd.org  Nick Kanetis Deputy General Manager (951) 928-6161 kanetisn@emwd.org  John Adams CFO/Assistant General Manager (951) 928-3777, ext. 4363 adamsj@emwd.org  Lanaya Voelz Alexander Assistant General Manager (951) 928-3777, ext. 4561 alexandl@emwd.org      Armando Arroyo Director of Development Services (951) 928-3777, ext. 4480 arroyoa@emwd.org  Laura Barraza Director of Water Resources and Facilities Planning (951) 928-3777, ext. 4228 barrazal@emwd.org  Chris Teague Real Property Manager (951) 928-3777, ext. 4243 teaguech@emwd.org  Roxanne Rountree Public Affairs Manager (951) 928-3777, ext. 4391 rountrer@emwd.org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Murrieta Keyhole Stakeholder Meeting</dc:title>
  <dc:creator>Alexander, Lanaya</dc:creator>
  <cp:lastModifiedBy>Rountree, Roxanne</cp:lastModifiedBy>
  <cp:revision>14</cp:revision>
  <dcterms:created xsi:type="dcterms:W3CDTF">2024-03-26T15:53:49Z</dcterms:created>
  <dcterms:modified xsi:type="dcterms:W3CDTF">2024-03-26T21:45:55Z</dcterms:modified>
</cp:coreProperties>
</file>